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charts/chart8.xml" ContentType="application/vnd.openxmlformats-officedocument.drawingml.chart+xml"/>
  <Override PartName="/ppt/slides/slide5.xml" ContentType="application/vnd.openxmlformats-officedocument.presentationml.slide+xml"/>
  <Override PartName="/ppt/diagrams/quickStyle1.xml" ContentType="application/vnd.openxmlformats-officedocument.drawingml.diagramQuickStyle+xml"/>
  <Override PartName="/ppt/slideMasters/slideMaster1.xml" ContentType="application/vnd.openxmlformats-officedocument.presentationml.slideMaster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charts/chart6.xml" ContentType="application/vnd.openxmlformats-officedocument.drawingml.chart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charts/chart4.xml" ContentType="application/vnd.openxmlformats-officedocument.drawingml.char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charts/chart5.xml" ContentType="application/vnd.openxmlformats-officedocument.drawingml.chart+xml"/>
  <Override PartName="/ppt/charts/chart3.xml" ContentType="application/vnd.openxmlformats-officedocument.drawingml.chart+xml"/>
  <Override PartName="/ppt/diagrams/drawing1.xml" ContentType="application/vnd.openxmlformats-officedocument.drawingml.diagramDrawing+xml"/>
  <Override PartName="/ppt/viewProps.xml" ContentType="application/vnd.openxmlformats-officedocument.presentationml.viewProps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9144000" cy="6858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  <a:miter/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  <a:round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10" d="100"/>
          <a:sy n="110" d="100"/>
        </p:scale>
        <p:origin x="1644" y="96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8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 bwMode="auto">
        <a:prstGeom prst="rect">
          <a:avLst/>
        </a:prstGeom>
        <a:noFill/>
        <a:ln>
          <a:noFill/>
        </a:ln>
      </c:spPr>
    </c:floor>
    <c:sideWall>
      <c:thickness val="0"/>
      <c:spPr bwMode="auto">
        <a:prstGeom prst="rect">
          <a:avLst/>
        </a:prstGeom>
        <a:noFill/>
        <a:ln>
          <a:noFill/>
        </a:ln>
      </c:spPr>
    </c:sideWall>
    <c:backWall>
      <c:thickness val="0"/>
      <c:spPr bwMode="auto">
        <a:prstGeom prst="rect">
          <a:avLst/>
        </a:prstGeom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027850"/>
          <c:y val="0.161340"/>
          <c:w val="0.944290"/>
          <c:h val="0.793560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Кол-во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c:spPr>
          </c:dPt>
          <c:dPt>
            <c:idx val="6"/>
            <c:spPr bwMode="auto">
              <a:prstGeom prst="rect">
                <a:avLst/>
              </a:prstGeom>
              <a:solidFill>
                <a:schemeClr val="accent1">
                  <a:lumMod val="60000"/>
                </a:schemeClr>
              </a:solidFill>
              <a:ln>
                <a:noFill/>
              </a:ln>
            </c:spPr>
          </c:dPt>
          <c:dPt>
            <c:idx val="7"/>
            <c:spPr bwMode="auto">
              <a:prstGeom prst="rect">
                <a:avLst/>
              </a:prstGeom>
              <a:solidFill>
                <a:schemeClr val="accent2">
                  <a:lumMod val="60000"/>
                </a:schemeClr>
              </a:solidFill>
              <a:ln>
                <a:noFill/>
              </a:ln>
            </c:spPr>
          </c:dPt>
          <c:dPt>
            <c:idx val="8"/>
            <c:spPr bwMode="auto">
              <a:prstGeom prst="rect">
                <a:avLst/>
              </a:prstGeom>
              <a:solidFill>
                <a:schemeClr val="accent3">
                  <a:lumMod val="60000"/>
                </a:schemeClr>
              </a:solidFill>
              <a:ln>
                <a:noFill/>
              </a:ln>
            </c:spPr>
          </c:dPt>
          <c:dPt>
            <c:idx val="9"/>
            <c:spPr bwMode="auto">
              <a:prstGeom prst="rect">
                <a:avLst/>
              </a:prstGeom>
              <a:solidFill>
                <a:schemeClr val="accent4">
                  <a:lumMod val="60000"/>
                </a:schemeClr>
              </a:solidFill>
              <a:ln>
                <a:noFill/>
              </a:ln>
            </c:spPr>
          </c:dPt>
          <c:dPt>
            <c:idx val="10"/>
            <c:spPr bwMode="auto">
              <a:prstGeom prst="rect">
                <a:avLst/>
              </a:prstGeom>
              <a:solidFill>
                <a:schemeClr val="accent5">
                  <a:lumMod val="60000"/>
                </a:schemeClr>
              </a:solidFill>
              <a:ln>
                <a:noFill/>
              </a:ln>
            </c:spPr>
          </c:dPt>
          <c:dPt>
            <c:idx val="11"/>
            <c:spPr bwMode="auto">
              <a:prstGeom prst="rect">
                <a:avLst/>
              </a:prstGeom>
              <a:solidFill>
                <a:schemeClr val="accent6">
                  <a:lumMod val="60000"/>
                </a:schemeClr>
              </a:solidFill>
              <a:ln>
                <a:noFill/>
              </a:ln>
            </c:spPr>
          </c:dPt>
          <c:dPt>
            <c:idx val="12"/>
            <c:spPr bwMode="auto">
              <a:prstGeom prst="rect">
                <a:avLst/>
              </a:prstGeom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</c:spPr>
          </c:dPt>
          <c:dPt>
            <c:idx val="13"/>
            <c:spPr bwMode="auto">
              <a:prstGeom prst="rect">
                <a:avLst/>
              </a:prstGeom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</c:spPr>
          </c:dPt>
          <c:dLbls>
            <c:dLbl>
              <c:idx val="0"/>
              <c:dLblPos val="outEnd"/>
              <c:layout>
                <c:manualLayout>
                  <c:x val="-0.088850"/>
                  <c:y val="0.12280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200" b="1" i="0" u="none" strike="noStrike" spc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/>
                </a:p>
              </c:txPr>
            </c:dLbl>
            <c:dLbl>
              <c:idx val="1"/>
              <c:dLblPos val="outEnd"/>
              <c:layout>
                <c:manualLayout>
                  <c:x val="-0.120980"/>
                  <c:y val="0.11183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/>
                  <a:p>
                    <a:pPr>
                      <a:defRPr sz="1200" b="1" i="0" u="none" strike="noStrike" spc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>
                        <a:solidFill>
                          <a:schemeClr val="bg1"/>
                        </a:solidFill>
                      </a:rPr>
                      <a:t>Оборона  34</a:t>
                    </a:r>
                    <a:endParaRPr>
                      <a:solidFill>
                        <a:schemeClr val="bg1"/>
                      </a:solidFill>
                    </a:endParaRPr>
                  </a:p>
                </c:rich>
              </c:tx>
              <c:txPr>
                <a:bodyPr/>
                <a:p>
                  <a:pPr>
                    <a:defRPr sz="1200" b="1" i="0" u="none" strike="noStrike" spc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/>
                </a:p>
              </c:txPr>
            </c:dLbl>
            <c:dLbl>
              <c:idx val="2"/>
              <c:dLblPos val="outEnd"/>
              <c:layout>
                <c:manualLayout>
                  <c:x val="-0.094540"/>
                  <c:y val="0.00438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200" b="1" i="0" u="none" strike="noStrike" spc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/>
                </a:p>
              </c:txPr>
            </c:dLbl>
            <c:dLbl>
              <c:idx val="3"/>
              <c:dLblPos val="outEnd"/>
              <c:layout>
                <c:manualLayout>
                  <c:x val="0.030530"/>
                  <c:y val="0.16885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200" b="1" i="0" u="none" strike="noStrike" spc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/>
                </a:p>
              </c:txPr>
            </c:dLbl>
            <c:dLbl>
              <c:idx val="4"/>
              <c:dLblPos val="outEnd"/>
              <c:layout>
                <c:manualLayout>
                  <c:x val="-0.010940"/>
                  <c:y val="0.19297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200" b="1" i="0" u="none" strike="noStrike" spc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/>
                </a:p>
              </c:txPr>
            </c:dLbl>
            <c:dLbl>
              <c:idx val="5"/>
              <c:dLblPos val="outEnd"/>
              <c:layout>
                <c:manualLayout>
                  <c:x val="-0.023000"/>
                  <c:y val="0.19956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200" b="1" i="0" u="none" strike="noStrike" spc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/>
                </a:p>
              </c:txPr>
            </c:dLbl>
            <c:dLbl>
              <c:idx val="6"/>
              <c:dLblPos val="outEnd"/>
              <c:layout>
                <c:manualLayout>
                  <c:x val="-0.082670"/>
                  <c:y val="-0.02631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/>
                  <a:p>
                    <a:pPr>
                      <a:defRPr sz="1200" b="1" i="0" u="none" strike="noStrike" spc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>
                        <a:solidFill>
                          <a:schemeClr val="bg1"/>
                        </a:solidFill>
                      </a:rPr>
                      <a:t>Космос  15</a:t>
                    </a:r>
                    <a:endParaRPr>
                      <a:solidFill>
                        <a:schemeClr val="bg1"/>
                      </a:solidFill>
                    </a:endParaRPr>
                  </a:p>
                </c:rich>
              </c:tx>
              <c:txPr>
                <a:bodyPr/>
                <a:p>
                  <a:pPr>
                    <a:defRPr sz="1200" b="1" i="0" u="none" strike="noStrike" spc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/>
                </a:p>
              </c:txPr>
            </c:dLbl>
            <c:dLbl>
              <c:idx val="7"/>
              <c:dLblPos val="outEnd"/>
              <c:layout>
                <c:manualLayout>
                  <c:x val="-0.053650"/>
                  <c:y val="-0.02192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/>
                  <a:p>
                    <a:pPr>
                      <a:defRPr sz="1200" b="1" i="0" u="none" strike="noStrike" spc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>
                        <a:solidFill>
                          <a:schemeClr val="bg1"/>
                        </a:solidFill>
                      </a:rPr>
                      <a:t>Авиа  16</a:t>
                    </a:r>
                    <a:endParaRPr>
                      <a:solidFill>
                        <a:schemeClr val="bg1"/>
                      </a:solidFill>
                    </a:endParaRPr>
                  </a:p>
                </c:rich>
              </c:tx>
              <c:txPr>
                <a:bodyPr/>
                <a:p>
                  <a:pPr>
                    <a:defRPr sz="1200" b="1" i="0" u="none" strike="noStrike" spc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/>
                </a:p>
              </c:txPr>
            </c:dLbl>
            <c:dLbl>
              <c:idx val="8"/>
              <c:dLblPos val="outEnd"/>
              <c:layout>
                <c:manualLayout>
                  <c:x val="-0.013000"/>
                  <c:y val="0.19497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200" b="1" i="0" u="none" strike="noStrike" spc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/>
                </a:p>
              </c:txPr>
            </c:dLbl>
            <c:dLbl>
              <c:idx val="9"/>
              <c:dLblPos val="outEnd"/>
              <c:layout>
                <c:manualLayout>
                  <c:x val="0.008500"/>
                  <c:y val="0.19455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200" b="1" i="0" u="none" strike="noStrike" spc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/>
                </a:p>
              </c:txPr>
            </c:dLbl>
            <c:dLbl>
              <c:idx val="10"/>
              <c:dLblPos val="outEnd"/>
              <c:layout>
                <c:manualLayout>
                  <c:x val="0.027960"/>
                  <c:y val="-0.05263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/>
                  <a:p>
                    <a:pPr>
                      <a:defRPr sz="1200" b="1" i="0" u="none" strike="noStrike" spc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>
                        <a:solidFill>
                          <a:schemeClr val="bg1"/>
                        </a:solidFill>
                      </a:rPr>
                      <a:t>ОПО  46</a:t>
                    </a:r>
                    <a:endParaRPr>
                      <a:solidFill>
                        <a:schemeClr val="bg1"/>
                      </a:solidFill>
                    </a:endParaRPr>
                  </a:p>
                </c:rich>
              </c:tx>
              <c:txPr>
                <a:bodyPr/>
                <a:p>
                  <a:pPr>
                    <a:defRPr sz="1200" b="1" i="0" u="none" strike="noStrike" spc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/>
                </a:p>
              </c:txPr>
            </c:dLbl>
            <c:dLbl>
              <c:idx val="11"/>
              <c:dLblPos val="outEnd"/>
              <c:layout>
                <c:manualLayout>
                  <c:x val="0.000000"/>
                  <c:y val="0.20394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200" b="1" i="0" u="none" strike="noStrike" spc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/>
                </a:p>
              </c:txPr>
            </c:dLbl>
            <c:dLbl>
              <c:idx val="12"/>
              <c:dLblPos val="outEnd"/>
              <c:layout>
                <c:manualLayout>
                  <c:x val="0.001370"/>
                  <c:y val="0.17981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200" b="1" i="0" u="none" strike="noStrike" spc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/>
                </a:p>
              </c:txPr>
            </c:dLbl>
            <c:dLbl>
              <c:idx val="13"/>
              <c:dLblPos val="outEnd"/>
              <c:layout>
                <c:manualLayout>
                  <c:x val="0.097260"/>
                  <c:y val="0.236840"/>
                </c:manualLayout>
              </c:layout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/>
                  <a:p>
                    <a:pPr>
                      <a:defRPr sz="1200" b="1" i="0" u="none" strike="noStrike" spc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sz="12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rPr>
                      <a:t>Федеральный бюджет  113</a:t>
                    </a:r>
                    <a:endParaRPr sz="1200" b="1">
                      <a:solidFill>
                        <a:schemeClr val="tx1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txPr>
                <a:bodyPr/>
                <a:p>
                  <a:pPr>
                    <a:defRPr sz="1200" b="1" i="0" u="none" strike="noStrike" spc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/>
                </a:p>
              </c:txPr>
            </c:dLbl>
            <c:dLblPos val="outEnd"/>
            <c:separator xml:space="preserve"> </c:separator>
            <c:showBubbleSize val="0"/>
            <c:showCatName val="1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200" b="1" i="0" u="none" strike="noStrike" spc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/>
              </a:p>
            </c:txPr>
          </c:dLbls>
          <c:cat>
            <c:strRef>
              <c:f>Sheet1!$A$2:$A$15</c:f>
              <c:strCache>
                <c:ptCount val="14"/>
                <c:pt idx="0">
                  <c:v>Субъекты</c:v>
                </c:pt>
                <c:pt idx="1">
                  <c:v>Оборона</c:v>
                </c:pt>
                <c:pt idx="2">
                  <c:v>Дороги</c:v>
                </c:pt>
                <c:pt idx="3">
                  <c:v>Культура</c:v>
                </c:pt>
                <c:pt idx="4">
                  <c:v>ГТС</c:v>
                </c:pt>
                <c:pt idx="5">
                  <c:v>ЛЭП</c:v>
                </c:pt>
                <c:pt idx="6">
                  <c:v>Космос</c:v>
                </c:pt>
                <c:pt idx="7">
                  <c:v>Авиа</c:v>
                </c:pt>
                <c:pt idx="8">
                  <c:v>ЖД</c:v>
                </c:pt>
                <c:pt idx="9">
                  <c:v>ТЭЦ</c:v>
                </c:pt>
                <c:pt idx="10">
                  <c:v>ОПО</c:v>
                </c:pt>
                <c:pt idx="11">
                  <c:v>Уникальные</c:v>
                </c:pt>
                <c:pt idx="12">
                  <c:v>Отходы</c:v>
                </c:pt>
                <c:pt idx="13">
                  <c:v xml:space="preserve">Федеральный бюджет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38</c:v>
                </c:pt>
                <c:pt idx="1">
                  <c:v>34</c:v>
                </c:pt>
                <c:pt idx="2">
                  <c:v>45</c:v>
                </c:pt>
                <c:pt idx="3">
                  <c:v>4</c:v>
                </c:pt>
                <c:pt idx="4">
                  <c:v>5</c:v>
                </c:pt>
                <c:pt idx="5">
                  <c:v>10</c:v>
                </c:pt>
                <c:pt idx="6">
                  <c:v>15</c:v>
                </c:pt>
                <c:pt idx="7">
                  <c:v>16</c:v>
                </c:pt>
                <c:pt idx="8">
                  <c:v>5</c:v>
                </c:pt>
                <c:pt idx="9">
                  <c:v>1</c:v>
                </c:pt>
                <c:pt idx="10">
                  <c:v>46</c:v>
                </c:pt>
                <c:pt idx="11">
                  <c:v>7</c:v>
                </c:pt>
                <c:pt idx="12">
                  <c:v>5</c:v>
                </c:pt>
                <c:pt idx="13">
                  <c:v>113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c:spPr>
          </c:dPt>
          <c:dLbls>
            <c:dLbl>
              <c:idx val="0"/>
              <c:dLblPos val="outEnd"/>
              <c:layout/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000" b="1" i="0" u="none" strike="noStrike" spc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outEnd"/>
              <c:layout/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000" b="1" i="0" u="none" strike="noStrike" spc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outEnd"/>
              <c:layout/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000" b="1" i="0" u="none" strike="noStrike" spc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outEnd"/>
              <c:layout/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000" b="1" i="0" u="none" strike="noStrike" spc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outEnd"/>
              <c:layout/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000" b="1" i="0" u="none" strike="noStrike" spc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outEnd"/>
              <c:layout/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000" b="1" i="0" u="none" strike="noStrike" spc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outEnd"/>
            <c:separator xml:space="preserve"> </c:separator>
            <c:showBubbleSize val="0"/>
            <c:showCatName val="1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000" b="1" i="0" u="none" strike="noStrike" spc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Субъекты</c:v>
                </c:pt>
                <c:pt idx="1">
                  <c:v>Оборона</c:v>
                </c:pt>
                <c:pt idx="2">
                  <c:v>Дороги</c:v>
                </c:pt>
                <c:pt idx="3">
                  <c:v>Культура</c:v>
                </c:pt>
                <c:pt idx="4">
                  <c:v>ГТС</c:v>
                </c:pt>
                <c:pt idx="5">
                  <c:v>ЛЭП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c:spPr>
          </c:dPt>
          <c:dLbls>
            <c:dLbl>
              <c:idx val="0"/>
              <c:dLblPos val="outEnd"/>
              <c:layout/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000" b="1" i="0" u="none" strike="noStrike" spc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outEnd"/>
              <c:layout/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000" b="1" i="0" u="none" strike="noStrike" spc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outEnd"/>
              <c:layout/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000" b="1" i="0" u="none" strike="noStrike" spc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outEnd"/>
              <c:layout/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000" b="1" i="0" u="none" strike="noStrike" spc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outEnd"/>
              <c:layout/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000" b="1" i="0" u="none" strike="noStrike" spc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outEnd"/>
              <c:layout/>
              <c:separator xml:space="preserve"> </c:separator>
              <c:showBubbleSize val="0"/>
              <c:showCatName val="1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000" b="1" i="0" u="none" strike="noStrike" spc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outEnd"/>
            <c:separator xml:space="preserve"> </c:separator>
            <c:showBubbleSize val="0"/>
            <c:showCatName val="1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000" b="1" i="0" u="none" strike="noStrike" spc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Субъекты</c:v>
                </c:pt>
                <c:pt idx="1">
                  <c:v>Оборона</c:v>
                </c:pt>
                <c:pt idx="2">
                  <c:v>Дороги</c:v>
                </c:pt>
                <c:pt idx="3">
                  <c:v>Культура</c:v>
                </c:pt>
                <c:pt idx="4">
                  <c:v>ГТС</c:v>
                </c:pt>
                <c:pt idx="5">
                  <c:v>ЛЭП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dLblPos val="outEnd"/>
          <c:separator xml:space="preserve"> </c:separator>
          <c:showBubbleSize val="0"/>
          <c:showCatName val="1"/>
          <c:showLeaderLines val="1"/>
          <c:showLegendKey val="0"/>
          <c:showPercent val="0"/>
          <c:showSerName val="0"/>
          <c:showVal val="1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1000" b="1" i="0" u="none" strike="noStrike" spc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</c:pie3DChart>
      <c:spPr bwMode="auto">
        <a:prstGeom prst="rect">
          <a:avLst/>
        </a:prstGeom>
        <a:noFill/>
        <a:ln>
          <a:noFill/>
        </a:ln>
      </c:spPr>
    </c:plotArea>
    <c:plotVisOnly val="1"/>
    <c:dispBlanksAs val="gap"/>
    <c:showDLblsOverMax val="0"/>
  </c:chart>
  <c:spPr bwMode="auto">
    <a:xfrm>
      <a:off x="1984941" y="2257776"/>
      <a:ext cx="6410001" cy="4021663"/>
    </a:xfrm>
    <a:prstGeom prst="rect">
      <a:avLst/>
    </a:prstGeom>
    <a:solidFill>
      <a:schemeClr val="bg1"/>
    </a:solidFill>
    <a:ln w="9525" cap="flat" cmpd="sng" algn="ctr">
      <a:noFill/>
      <a:prstDash val="solid"/>
      <a:round/>
    </a:ln>
  </c:spPr>
  <c:txPr>
    <a:bodyPr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/>
            </a:pPr>
            <a:r>
              <a:rPr lang="ru-RU">
                <a:latin typeface="Times New Roman"/>
                <a:ea typeface="Times New Roman"/>
                <a:cs typeface="Times New Roman"/>
              </a:rPr>
              <a:t>Результативность (нарушений/ проверку)</a:t>
            </a:r>
            <a:endParaRPr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228960"/>
          <c:y val="0.030080"/>
        </c:manualLayout>
      </c:layout>
      <c:overlay val="0"/>
      <c:spPr bwMode="auto">
        <a:prstGeom prst="rect">
          <a:avLst/>
        </a:prstGeom>
        <a:noFill/>
        <a:ln>
          <a:noFill/>
          <a:beve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 bwMode="auto">
        <a:prstGeom prst="rect">
          <a:avLst/>
        </a:prstGeom>
        <a:noFill/>
        <a:ln>
          <a:noFill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63860"/>
          <c:y val="0.208110"/>
          <c:w val="0.788260"/>
          <c:h val="0.666740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2025 г.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0.030420"/>
                  <c:y val="-0.02644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 rot="0" spcFirstLastPara="1" vertOverflow="ellipsis" vert="horz" wrap="square" lIns="38090" tIns="19044" rIns="38090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>
                        <a:latin typeface="Times New Roman"/>
                        <a:ea typeface="Times New Roman"/>
                        <a:cs typeface="Times New Roman"/>
                      </a:rPr>
                      <a:t>15,69</a:t>
                    </a:r>
                    <a:endParaRPr/>
                  </a:p>
                </c:rich>
              </c:tx>
              <c:txPr>
                <a:bodyPr rot="0" spcFirstLastPara="1" vertOverflow="ellipsis" vert="horz" wrap="square" lIns="38090" tIns="19044" rIns="38090" bIns="19044" anchor="ctr" anchorCtr="1">
                  <a:spAutoFit/>
                </a:bodyPr>
                <a:lstStyle/>
                <a:p>
                  <a:pPr>
                    <a:defRPr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dLblPos val="outEnd"/>
              <c:layout>
                <c:manualLayout>
                  <c:x val="0.041540"/>
                  <c:y val="-0.01771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 rot="0" spcFirstLastPara="1" vertOverflow="ellipsis" vert="horz" wrap="square" lIns="38090" tIns="19044" rIns="38090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b="1">
                        <a:latin typeface="Times New Roman"/>
                        <a:ea typeface="Times New Roman"/>
                        <a:cs typeface="Times New Roman"/>
                      </a:rPr>
                      <a:t>16</a:t>
                    </a:r>
                    <a:r>
                      <a:rPr lang="ru-RU" b="1">
                        <a:latin typeface="Times New Roman"/>
                        <a:ea typeface="Times New Roman"/>
                        <a:cs typeface="Times New Roman"/>
                      </a:rPr>
                      <a:t>,</a:t>
                    </a:r>
                    <a:r>
                      <a:rPr b="1">
                        <a:latin typeface="Times New Roman"/>
                        <a:ea typeface="Times New Roman"/>
                        <a:cs typeface="Times New Roman"/>
                      </a:rPr>
                      <a:t>9</a:t>
                    </a:r>
                    <a:endParaRPr/>
                  </a:p>
                </c:rich>
              </c:tx>
              <c:txPr>
                <a:bodyPr rot="0" spcFirstLastPara="1" vertOverflow="ellipsis" vert="horz" wrap="square" lIns="38090" tIns="19044" rIns="38090" bIns="19044" anchor="ctr" anchorCtr="1">
                  <a:spAutoFit/>
                </a:bodyPr>
                <a:lstStyle/>
                <a:p>
                  <a:pPr>
                    <a:defRPr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0" tIns="19044" rIns="38090" bIns="19044" anchor="ctr" anchorCtr="1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Лист1!$A$2</c:f>
              <c:strCache>
                <c:ptCount val="1"/>
                <c:pt idx="0">
                  <c:v xml:space="preserve">Кол-во (шт.)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15.69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 xml:space="preserve">2024 г.</c:v>
                </c:pt>
              </c:strCache>
            </c:strRef>
          </c:tx>
          <c:invertIfNegative val="0"/>
          <c:dPt>
            <c:idx val="1"/>
          </c:dPt>
          <c:dLbls>
            <c:dLbl>
              <c:idx val="0"/>
              <c:layout>
                <c:manualLayout>
                  <c:x val="0.055350"/>
                  <c:y val="-0.02841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 rot="0" spcFirstLastPara="1" vertOverflow="ellipsis" vert="horz" wrap="square" lIns="38090" tIns="19044" rIns="38090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>
                        <a:latin typeface="Times New Roman"/>
                        <a:ea typeface="Times New Roman"/>
                        <a:cs typeface="Times New Roman"/>
                      </a:rPr>
                      <a:t>16,9</a:t>
                    </a:r>
                    <a:endParaRPr/>
                  </a:p>
                </c:rich>
              </c:tx>
            </c:dLbl>
            <c:dLbl>
              <c:idx val="1"/>
              <c:dLblPos val="outEnd"/>
              <c:layout>
                <c:manualLayout>
                  <c:x val="0.041540"/>
                  <c:y val="-0.01771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 rot="0" spcFirstLastPara="1" vertOverflow="ellipsis" vert="horz" wrap="square" lIns="38090" tIns="19044" rIns="38090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b="1">
                        <a:latin typeface="Times New Roman"/>
                        <a:ea typeface="Times New Roman"/>
                        <a:cs typeface="Times New Roman"/>
                      </a:rPr>
                      <a:t>16</a:t>
                    </a:r>
                    <a:r>
                      <a:rPr lang="ru-RU" b="1">
                        <a:latin typeface="Times New Roman"/>
                        <a:ea typeface="Times New Roman"/>
                        <a:cs typeface="Times New Roman"/>
                      </a:rPr>
                      <a:t>,</a:t>
                    </a:r>
                    <a:r>
                      <a:rPr b="1">
                        <a:latin typeface="Times New Roman"/>
                        <a:ea typeface="Times New Roman"/>
                        <a:cs typeface="Times New Roman"/>
                      </a:rPr>
                      <a:t>9</a:t>
                    </a:r>
                    <a:endParaRPr/>
                  </a:p>
                </c:rich>
              </c:tx>
            </c:dLbl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</c:dLbls>
          <c:cat>
            <c:strRef>
              <c:f>Лист1!$A$2</c:f>
              <c:strCache>
                <c:ptCount val="1"/>
                <c:pt idx="0">
                  <c:v xml:space="preserve">Кол-во (шт.)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16.9</c:v>
                </c:pt>
              </c:numCache>
            </c:numRef>
          </c:val>
        </c:ser>
        <c:dLbls>
          <c:separator xml:space="preserve"> </c:separator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50"/>
        <c:shape val="box"/>
        <c:axId val="2140789925"/>
        <c:axId val="2140789926"/>
      </c:bar3DChart>
      <c:catAx>
        <c:axId val="214078992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40789926"/>
        <c:crosses val="autoZero"/>
        <c:auto val="1"/>
        <c:lblAlgn val="ctr"/>
        <c:lblOffset val="100"/>
        <c:tickMarkSkip val="1"/>
        <c:noMultiLvlLbl val="0"/>
      </c:catAx>
      <c:valAx>
        <c:axId val="2140789926"/>
        <c:scaling>
          <c:orientation val="minMax"/>
          <c:min val="0.000000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40789925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 val="0.041540"/>
          <c:y val="0.00000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1122552" y="1807984"/>
      <a:ext cx="3184009" cy="4480260"/>
    </a:xfrm>
    <a:prstGeom prst="rect">
      <a:avLst/>
    </a:prstGeom>
    <a:noFill/>
    <a:ln>
      <a:noFill/>
    </a:ln>
    <a:effectLst/>
  </c:spPr>
  <c:txPr>
    <a:bodyPr/>
    <a:lstStyle/>
    <a:p>
      <a:pPr>
        <a:defRPr sz="135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/>
            </a:pPr>
            <a:r>
              <a:rPr lang="ru-RU">
                <a:latin typeface="Times New Roman"/>
                <a:ea typeface="Times New Roman"/>
                <a:cs typeface="Times New Roman"/>
              </a:rPr>
              <a:t>Нагрузка (проверок/ человека в месяц)</a:t>
            </a:r>
            <a:endParaRPr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310410"/>
          <c:y val="0.04358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 bwMode="auto">
        <a:prstGeom prst="rect">
          <a:avLst/>
        </a:prstGeom>
        <a:noFill/>
        <a:ln>
          <a:noFill/>
          <a:miter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63860"/>
          <c:y val="0.209800"/>
          <c:w val="0.788260"/>
          <c:h val="0.666740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2025 г.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30450"/>
                  <c:y val="-0.02467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 rot="0" spcFirstLastPara="1" vertOverflow="ellipsis" vert="horz" wrap="square" lIns="38090" tIns="19044" rIns="38090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>
                        <a:latin typeface="Times New Roman"/>
                        <a:ea typeface="Times New Roman"/>
                        <a:cs typeface="Times New Roman"/>
                      </a:rPr>
                      <a:t>4,79</a:t>
                    </a:r>
                    <a:endParaRPr lang="ru-RU" b="1">
                      <a:latin typeface="Times New Roman"/>
                      <a:ea typeface="Times New Roman"/>
                      <a:cs typeface="Times New Roman"/>
                    </a:endParaRPr>
                  </a:p>
                </c:rich>
              </c:tx>
              <c:txPr>
                <a:bodyPr rot="0" spcFirstLastPara="1" vertOverflow="ellipsis" vert="horz" wrap="square" lIns="38090" tIns="19044" rIns="38090" bIns="19044" anchor="ctr" anchorCtr="1">
                  <a:spAutoFit/>
                </a:bodyPr>
                <a:lstStyle/>
                <a:p>
                  <a:pPr>
                    <a:defRPr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0" tIns="19044" rIns="38090" bIns="19044" anchor="ctr" anchorCtr="1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Лист1!$A$2</c:f>
              <c:strCache>
                <c:ptCount val="1"/>
                <c:pt idx="0">
                  <c:v xml:space="preserve">Кол-во (шт.)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 xml:space="preserve">2024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55380"/>
                  <c:y val="-0.02861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 rot="0" spcFirstLastPara="1" vertOverflow="ellipsis" vert="horz" wrap="square" lIns="38090" tIns="19044" rIns="38090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>
                        <a:latin typeface="Times New Roman"/>
                        <a:ea typeface="Times New Roman"/>
                        <a:cs typeface="Times New Roman"/>
                      </a:rPr>
                      <a:t>5,63</a:t>
                    </a:r>
                    <a:endParaRPr lang="ru-RU" b="1">
                      <a:latin typeface="Times New Roman"/>
                      <a:ea typeface="Times New Roman"/>
                      <a:cs typeface="Times New Roman"/>
                    </a:endParaRPr>
                  </a:p>
                </c:rich>
              </c:tx>
            </c:dLbl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</c:dLbls>
          <c:cat>
            <c:strRef>
              <c:f>Лист1!$A$2</c:f>
              <c:strCache>
                <c:ptCount val="1"/>
                <c:pt idx="0">
                  <c:v xml:space="preserve">Кол-во (шт.)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5.63</c:v>
                </c:pt>
              </c:numCache>
            </c:numRef>
          </c:val>
        </c:ser>
        <c:dLbls>
          <c:separator xml:space="preserve"> </c:separator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50"/>
        <c:shape val="box"/>
        <c:axId val="2140789961"/>
        <c:axId val="2140789962"/>
      </c:bar3DChart>
      <c:catAx>
        <c:axId val="214078996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40789962"/>
        <c:crosses val="autoZero"/>
        <c:auto val="1"/>
        <c:lblAlgn val="ctr"/>
        <c:lblOffset val="100"/>
        <c:tickMarkSkip val="1"/>
        <c:noMultiLvlLbl val="0"/>
      </c:catAx>
      <c:valAx>
        <c:axId val="2140789962"/>
        <c:scaling>
          <c:orientation val="minMax"/>
          <c:max val="6.000000"/>
          <c:min val="0.000000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40789961"/>
        <c:crosses val="autoZero"/>
        <c:crossesAt val="1.000000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 val="0.047070"/>
          <c:y val="0.00393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5032800" y="1807984"/>
      <a:ext cx="3184007" cy="4480258"/>
    </a:xfrm>
    <a:prstGeom prst="rect">
      <a:avLst/>
    </a:prstGeom>
    <a:noFill/>
    <a:ln>
      <a:noFill/>
    </a:ln>
    <a:effectLst/>
  </c:spPr>
  <c:txPr>
    <a:bodyPr/>
    <a:lstStyle/>
    <a:p>
      <a:pPr>
        <a:defRPr sz="135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/>
            </a:pPr>
            <a:r>
              <a:rPr lang="ru-RU">
                <a:latin typeface="Times New Roman"/>
                <a:ea typeface="Times New Roman"/>
                <a:cs typeface="Times New Roman"/>
              </a:rPr>
              <a:t>Проверки </a:t>
            </a:r>
            <a:br>
              <a:rPr lang="ru-RU">
                <a:latin typeface="Times New Roman"/>
                <a:ea typeface="Times New Roman"/>
                <a:cs typeface="Times New Roman"/>
              </a:rPr>
            </a:br>
            <a:r>
              <a:rPr lang="ru-RU">
                <a:latin typeface="Times New Roman"/>
                <a:ea typeface="Times New Roman"/>
                <a:cs typeface="Times New Roman"/>
              </a:rPr>
              <a:t>в соответствии </a:t>
            </a:r>
            <a:br>
              <a:rPr lang="ru-RU">
                <a:latin typeface="Times New Roman"/>
                <a:ea typeface="Times New Roman"/>
                <a:cs typeface="Times New Roman"/>
              </a:rPr>
            </a:br>
            <a:r>
              <a:rPr lang="ru-RU">
                <a:latin typeface="Times New Roman"/>
                <a:ea typeface="Times New Roman"/>
                <a:cs typeface="Times New Roman"/>
              </a:rPr>
              <a:t>с программой</a:t>
            </a:r>
            <a:endParaRPr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342860"/>
          <c:y val="0.020500"/>
        </c:manualLayout>
      </c:layout>
      <c:overlay val="0"/>
      <c:spPr bwMode="auto">
        <a:prstGeom prst="rect">
          <a:avLst/>
        </a:prstGeom>
        <a:noFill/>
        <a:ln>
          <a:noFill/>
          <a:beve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 bwMode="auto">
        <a:prstGeom prst="rect">
          <a:avLst/>
        </a:prstGeom>
        <a:noFill/>
        <a:ln>
          <a:noFill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63860"/>
          <c:y val="0.208110"/>
          <c:w val="0.788260"/>
          <c:h val="0.666740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Кол-во (шт.)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0.041510"/>
                  <c:y val="-0.01518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 rot="0" spcFirstLastPara="1" vertOverflow="ellipsis" vert="horz" wrap="square" lIns="38091" tIns="19044" rIns="38091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>
                        <a:latin typeface="Times New Roman"/>
                        <a:ea typeface="Times New Roman"/>
                        <a:cs typeface="Times New Roman"/>
                      </a:rPr>
                      <a:t>504</a:t>
                    </a:r>
                    <a:endParaRPr/>
                  </a:p>
                </c:rich>
              </c:tx>
              <c:txPr>
                <a:bodyPr rot="0" spcFirstLastPara="1" vertOverflow="ellipsis" vert="horz" wrap="square" lIns="38091" tIns="19044" rIns="38091" bIns="19044" anchor="ctr" anchorCtr="1">
                  <a:spAutoFit/>
                </a:bodyPr>
                <a:lstStyle/>
                <a:p>
                  <a:pPr>
                    <a:defRPr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0.027690"/>
                  <c:y val="-0.01342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 rot="0" spcFirstLastPara="1" vertOverflow="ellipsis" vert="horz" wrap="square" lIns="38091" tIns="19044" rIns="38091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sz="1200" b="1">
                        <a:latin typeface="Times New Roman"/>
                        <a:ea typeface="Times New Roman"/>
                        <a:cs typeface="Times New Roman"/>
                      </a:rPr>
                      <a:t>519</a:t>
                    </a:r>
                    <a:endParaRPr sz="1400" b="1">
                      <a:latin typeface="Times New Roman"/>
                      <a:cs typeface="Times New Roman"/>
                    </a:endParaRPr>
                  </a:p>
                </c:rich>
              </c:tx>
              <c:txPr>
                <a:bodyPr rot="0" spcFirstLastPara="1" vertOverflow="ellipsis" vert="horz" wrap="square" lIns="38091" tIns="19044" rIns="38091" bIns="19044" anchor="ctr" anchorCtr="1">
                  <a:spAutoFit/>
                </a:bodyPr>
                <a:lstStyle/>
                <a:p>
                  <a:pPr>
                    <a:defRPr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1" tIns="19044" rIns="38091" bIns="19044" anchor="ctr" anchorCtr="1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 xml:space="preserve">2025 г.</c:v>
                </c:pt>
                <c:pt idx="1">
                  <c:v xml:space="preserve">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504</c:v>
                </c:pt>
                <c:pt idx="1">
                  <c:v>519</c:v>
                </c:pt>
              </c:numCache>
            </c:numRef>
          </c:val>
        </c:ser>
        <c:dLbls>
          <c:separator xml:space="preserve"> </c:separator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50"/>
        <c:shape val="box"/>
        <c:axId val="2140789949"/>
        <c:axId val="2140789950"/>
      </c:bar3DChart>
      <c:catAx>
        <c:axId val="214078994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40789950"/>
        <c:crosses val="autoZero"/>
        <c:auto val="1"/>
        <c:lblAlgn val="ctr"/>
        <c:lblOffset val="100"/>
        <c:tickMarkSkip val="1"/>
        <c:noMultiLvlLbl val="0"/>
      </c:catAx>
      <c:valAx>
        <c:axId val="2140789950"/>
        <c:scaling>
          <c:orientation val="minMax"/>
          <c:min val="0.000000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40789949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 val="0.041540"/>
          <c:y val="0.00000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1122552" y="1031868"/>
      <a:ext cx="3184009" cy="5256378"/>
    </a:xfrm>
    <a:prstGeom prst="rect">
      <a:avLst/>
    </a:prstGeom>
    <a:noFill/>
    <a:ln>
      <a:noFill/>
    </a:ln>
    <a:effectLst/>
  </c:spPr>
  <c:txPr>
    <a:bodyPr/>
    <a:lstStyle/>
    <a:p>
      <a:pPr>
        <a:defRPr sz="135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/>
            </a:pPr>
            <a:r>
              <a:rPr lang="ru-RU">
                <a:latin typeface="Times New Roman"/>
                <a:ea typeface="Times New Roman"/>
                <a:cs typeface="Times New Roman"/>
              </a:rPr>
              <a:t>Профилактические мероприятия</a:t>
            </a:r>
            <a:endParaRPr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263340"/>
          <c:y val="0.04359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 bwMode="auto">
        <a:prstGeom prst="rect">
          <a:avLst/>
        </a:prstGeom>
        <a:noFill/>
        <a:ln>
          <a:noFill/>
          <a:miter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63860"/>
          <c:y val="0.209800"/>
          <c:w val="0.788260"/>
          <c:h val="0.666740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Кол-во (шт).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</c:spPr>
          </c:dPt>
          <c:dLbls>
            <c:dLbl>
              <c:idx val="0"/>
              <c:dLblPos val="outEnd"/>
              <c:layout>
                <c:manualLayout>
                  <c:x val="0.047080"/>
                  <c:y val="-0.01855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 rot="0" spcFirstLastPara="1" vertOverflow="ellipsis" vert="horz" wrap="square" lIns="38091" tIns="19044" rIns="38091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>
                        <a:latin typeface="Times New Roman"/>
                        <a:ea typeface="Times New Roman"/>
                        <a:cs typeface="Times New Roman"/>
                      </a:rPr>
                      <a:t>1334</a:t>
                    </a:r>
                    <a:endParaRPr/>
                  </a:p>
                </c:rich>
              </c:tx>
              <c:txPr>
                <a:bodyPr rot="0" spcFirstLastPara="1" vertOverflow="ellipsis" vert="horz" wrap="square" lIns="38091" tIns="19044" rIns="38091" bIns="19044" anchor="ctr" anchorCtr="1">
                  <a:spAutoFit/>
                </a:bodyPr>
                <a:lstStyle/>
                <a:p>
                  <a:pPr>
                    <a:defRPr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dLblPos val="outEnd"/>
              <c:layout>
                <c:manualLayout>
                  <c:x val="0.047080"/>
                  <c:y val="-0.01342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 rot="0" spcFirstLastPara="1" vertOverflow="ellipsis" vert="horz" wrap="square" lIns="38091" tIns="19044" rIns="38091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b="1">
                        <a:latin typeface="Times New Roman"/>
                        <a:ea typeface="Times New Roman"/>
                        <a:cs typeface="Times New Roman"/>
                      </a:rPr>
                      <a:t>976</a:t>
                    </a:r>
                    <a:endParaRPr b="1">
                      <a:latin typeface="Times New Roman"/>
                      <a:cs typeface="Times New Roman"/>
                    </a:endParaRPr>
                  </a:p>
                </c:rich>
              </c:tx>
              <c:txPr>
                <a:bodyPr rot="0" spcFirstLastPara="1" vertOverflow="ellipsis" vert="horz" wrap="square" lIns="38091" tIns="19044" rIns="38091" bIns="19044" anchor="ctr" anchorCtr="1">
                  <a:spAutoFit/>
                </a:bodyPr>
                <a:lstStyle/>
                <a:p>
                  <a:pPr>
                    <a:defRPr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1" tIns="19044" rIns="38091" bIns="19044" anchor="ctr" anchorCtr="1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 xml:space="preserve">2025 г.</c:v>
                </c:pt>
                <c:pt idx="1">
                  <c:v xml:space="preserve">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1334</c:v>
                </c:pt>
                <c:pt idx="1">
                  <c:v>976</c:v>
                </c:pt>
              </c:numCache>
            </c:numRef>
          </c:val>
        </c:ser>
        <c:dLbls>
          <c:separator xml:space="preserve"> </c:separator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50"/>
        <c:shape val="box"/>
        <c:axId val="2140789901"/>
        <c:axId val="2140789902"/>
      </c:bar3DChart>
      <c:catAx>
        <c:axId val="214078990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40789902"/>
        <c:crosses val="autoZero"/>
        <c:auto val="1"/>
        <c:lblAlgn val="ctr"/>
        <c:lblOffset val="100"/>
        <c:tickMarkSkip val="1"/>
        <c:noMultiLvlLbl val="0"/>
      </c:catAx>
      <c:valAx>
        <c:axId val="2140789902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40789901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 val="0.047080"/>
          <c:y val="0.00000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5032801" y="1031868"/>
      <a:ext cx="3184011" cy="5256381"/>
    </a:xfrm>
    <a:prstGeom prst="rect">
      <a:avLst/>
    </a:prstGeom>
    <a:noFill/>
    <a:ln>
      <a:noFill/>
    </a:ln>
    <a:effectLst/>
  </c:spPr>
  <c:txPr>
    <a:bodyPr/>
    <a:lstStyle/>
    <a:p>
      <a:pPr>
        <a:defRPr sz="135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/>
            </a:pPr>
            <a:r>
              <a:rPr lang="ru-RU">
                <a:latin typeface="Times New Roman"/>
                <a:ea typeface="Times New Roman"/>
                <a:cs typeface="Times New Roman"/>
              </a:rPr>
              <a:t>Предупреждения</a:t>
            </a:r>
            <a:endParaRPr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378640"/>
          <c:y val="0.07933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 bwMode="auto">
        <a:prstGeom prst="rect">
          <a:avLst/>
        </a:prstGeom>
        <a:noFill/>
        <a:ln>
          <a:noFill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58200"/>
          <c:y val="0.169280"/>
          <c:w val="0.788260"/>
          <c:h val="0.666740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Кол-во (шт.)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0.052440"/>
                  <c:y val="-0.02027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 rot="0" spcFirstLastPara="1" vertOverflow="ellipsis" vert="horz" wrap="square" lIns="38091" tIns="19044" rIns="38091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>
                        <a:latin typeface="Times New Roman"/>
                        <a:ea typeface="Times New Roman"/>
                        <a:cs typeface="Times New Roman"/>
                      </a:rPr>
                      <a:t>412</a:t>
                    </a:r>
                    <a:endParaRPr/>
                  </a:p>
                </c:rich>
              </c:tx>
              <c:txPr>
                <a:bodyPr rot="0" spcFirstLastPara="1" vertOverflow="ellipsis" vert="horz" wrap="square" lIns="38091" tIns="19044" rIns="38091" bIns="19044" anchor="ctr" anchorCtr="1">
                  <a:spAutoFit/>
                </a:bodyPr>
                <a:lstStyle/>
                <a:p>
                  <a:pPr>
                    <a:defRPr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dLblPos val="outEnd"/>
              <c:layout>
                <c:manualLayout>
                  <c:x val="0.050890"/>
                  <c:y val="-0.01492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 rot="0" spcFirstLastPara="1" vertOverflow="ellipsis" vert="horz" wrap="square" lIns="38091" tIns="19044" rIns="38091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>
                        <a:latin typeface="Times New Roman"/>
                        <a:ea typeface="Times New Roman"/>
                        <a:cs typeface="Times New Roman"/>
                      </a:rPr>
                      <a:t>376</a:t>
                    </a:r>
                    <a:endParaRPr/>
                  </a:p>
                </c:rich>
              </c:tx>
              <c:txPr>
                <a:bodyPr rot="0" spcFirstLastPara="1" vertOverflow="ellipsis" vert="horz" wrap="square" lIns="38091" tIns="19044" rIns="38091" bIns="19044" anchor="ctr" anchorCtr="1">
                  <a:spAutoFit/>
                </a:bodyPr>
                <a:lstStyle/>
                <a:p>
                  <a:pPr>
                    <a:defRPr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1" tIns="19044" rIns="38091" bIns="19044" anchor="ctr" anchorCtr="1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 xml:space="preserve">2025 г.</c:v>
                </c:pt>
                <c:pt idx="1">
                  <c:v xml:space="preserve">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412</c:v>
                </c:pt>
                <c:pt idx="1">
                  <c:v>376</c:v>
                </c:pt>
              </c:numCache>
            </c:numRef>
          </c:val>
        </c:ser>
        <c:dLbls>
          <c:separator xml:space="preserve"> </c:separator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50"/>
        <c:shape val="box"/>
        <c:axId val="2140789953"/>
        <c:axId val="2140789954"/>
      </c:bar3DChart>
      <c:catAx>
        <c:axId val="214078995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40789954"/>
        <c:crosses val="autoZero"/>
        <c:auto val="1"/>
        <c:lblAlgn val="ctr"/>
        <c:lblOffset val="100"/>
        <c:tickMarkSkip val="1"/>
        <c:noMultiLvlLbl val="0"/>
      </c:catAx>
      <c:valAx>
        <c:axId val="2140789954"/>
        <c:scaling>
          <c:orientation val="minMax"/>
          <c:min val="0.000000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40789953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 val="-0.005650"/>
          <c:y val="-0.01194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123588" y="952492"/>
      <a:ext cx="3119014" cy="5318118"/>
    </a:xfrm>
    <a:prstGeom prst="rect">
      <a:avLst/>
    </a:prstGeom>
    <a:noFill/>
    <a:ln>
      <a:noFill/>
    </a:ln>
    <a:effectLst/>
  </c:spPr>
  <c:txPr>
    <a:bodyPr/>
    <a:lstStyle/>
    <a:p>
      <a:pPr>
        <a:defRPr sz="135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 bwMode="auto">
        <a:prstGeom prst="rect">
          <a:avLst/>
        </a:prstGeom>
        <a:noFill/>
        <a:ln>
          <a:noFill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64360"/>
          <c:y val="0.183800"/>
          <c:w val="0.788250"/>
          <c:h val="0.666740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Кол-во (шт.)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spPr bwMode="auto">
              <a:prstGeom prst="rect">
                <a:avLst/>
              </a:prstGeom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0.060910"/>
                  <c:y val="-0.02032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 rot="0" spcFirstLastPara="1" vertOverflow="ellipsis" vert="horz" wrap="square" lIns="38091" tIns="19044" rIns="38091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>
                        <a:latin typeface="Times New Roman"/>
                        <a:ea typeface="Times New Roman"/>
                        <a:cs typeface="Times New Roman"/>
                      </a:rPr>
                      <a:t>460</a:t>
                    </a:r>
                    <a:endParaRPr/>
                  </a:p>
                </c:rich>
              </c:tx>
              <c:txPr>
                <a:bodyPr rot="0" spcFirstLastPara="1" vertOverflow="ellipsis" vert="horz" wrap="square" lIns="38091" tIns="19044" rIns="38091" bIns="19044" anchor="ctr" anchorCtr="1">
                  <a:spAutoFit/>
                </a:bodyPr>
                <a:lstStyle/>
                <a:p>
                  <a:pPr>
                    <a:defRPr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dLblPos val="outEnd"/>
              <c:layout>
                <c:manualLayout>
                  <c:x val="0.056210"/>
                  <c:y val="-0.01492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 rot="0" spcFirstLastPara="1" vertOverflow="ellipsis" vert="horz" wrap="square" lIns="38091" tIns="19044" rIns="38091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b="1">
                        <a:latin typeface="Times New Roman"/>
                        <a:ea typeface="Times New Roman"/>
                        <a:cs typeface="Times New Roman"/>
                      </a:rPr>
                      <a:t>426</a:t>
                    </a:r>
                    <a:endParaRPr/>
                  </a:p>
                </c:rich>
              </c:tx>
              <c:txPr>
                <a:bodyPr rot="0" spcFirstLastPara="1" vertOverflow="ellipsis" vert="horz" wrap="square" lIns="38091" tIns="19044" rIns="38091" bIns="19044" anchor="ctr" anchorCtr="1">
                  <a:spAutoFit/>
                </a:bodyPr>
                <a:lstStyle/>
                <a:p>
                  <a:pPr>
                    <a:defRPr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1" tIns="19044" rIns="38091" bIns="19044" anchor="ctr" anchorCtr="1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 xml:space="preserve">2025 г.</c:v>
                </c:pt>
                <c:pt idx="1">
                  <c:v xml:space="preserve">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460</c:v>
                </c:pt>
                <c:pt idx="1">
                  <c:v>426</c:v>
                </c:pt>
              </c:numCache>
            </c:numRef>
          </c:val>
        </c:ser>
        <c:dLbls>
          <c:separator xml:space="preserve"> </c:separator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50"/>
        <c:shape val="box"/>
        <c:axId val="2140789955"/>
        <c:axId val="2140789956"/>
      </c:bar3DChart>
      <c:catAx>
        <c:axId val="21407899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40789956"/>
        <c:crosses val="autoZero"/>
        <c:auto val="1"/>
        <c:lblAlgn val="ctr"/>
        <c:lblOffset val="100"/>
        <c:tickMarkSkip val="1"/>
        <c:noMultiLvlLbl val="0"/>
      </c:catAx>
      <c:valAx>
        <c:axId val="2140789956"/>
        <c:scaling>
          <c:orientation val="minMax"/>
          <c:min val="0.000000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40789955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 val="-0.008930"/>
          <c:y val="-0.00681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3242610" y="952492"/>
      <a:ext cx="2980656" cy="5318120"/>
    </a:xfrm>
    <a:prstGeom prst="rect">
      <a:avLst/>
    </a:prstGeom>
    <a:noFill/>
    <a:ln>
      <a:noFill/>
      <a:miter/>
    </a:ln>
    <a:effectLst/>
  </c:spPr>
  <c:txPr>
    <a:bodyPr/>
    <a:lstStyle/>
    <a:p>
      <a:pPr>
        <a:defRPr sz="135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 bwMode="auto">
        <a:prstGeom prst="rect">
          <a:avLst/>
        </a:prstGeom>
        <a:noFill/>
        <a:ln>
          <a:noFill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  <a:round/>
        </a:ln>
        <a:effectLst/>
      </c:spPr>
    </c:backWall>
    <c:plotArea>
      <c:layout>
        <c:manualLayout>
          <c:layoutTarget val="inner"/>
          <c:xMode val="edge"/>
          <c:yMode val="edge"/>
          <c:x val="0.219450"/>
          <c:y val="0.141020"/>
          <c:w val="0.736540"/>
          <c:h val="0.666740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Сумма наложенных штрафов             (млн руб.)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layout>
                <c:manualLayout>
                  <c:x val="0.037210"/>
                  <c:y val="-0.00567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 rot="0" spcFirstLastPara="1" vertOverflow="ellipsis" vert="horz" wrap="square" lIns="38090" tIns="19044" rIns="38090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>
                        <a:latin typeface="Times New Roman"/>
                        <a:ea typeface="Times New Roman"/>
                        <a:cs typeface="Times New Roman"/>
                      </a:rPr>
                      <a:t>58,306</a:t>
                    </a:r>
                    <a:endParaRPr/>
                  </a:p>
                </c:rich>
              </c:tx>
              <c:txPr>
                <a:bodyPr rot="0" spcFirstLastPara="1" vertOverflow="ellipsis" vert="horz" wrap="square" lIns="38090" tIns="19044" rIns="38090" bIns="19044" anchor="ctr" anchorCtr="1">
                  <a:spAutoFit/>
                </a:bodyPr>
                <a:lstStyle/>
                <a:p>
                  <a:pPr>
                    <a:defRPr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dLblPos val="outEnd"/>
              <c:layout>
                <c:manualLayout>
                  <c:x val="0.033850"/>
                  <c:y val="-0.00654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>
                <c:rich>
                  <a:bodyPr rot="0" spcFirstLastPara="1" vertOverflow="ellipsis" vert="horz" wrap="square" lIns="38090" tIns="19044" rIns="38090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b="1">
                        <a:latin typeface="Times New Roman"/>
                        <a:ea typeface="Times New Roman"/>
                        <a:cs typeface="Times New Roman"/>
                      </a:rPr>
                      <a:t>54</a:t>
                    </a:r>
                    <a:r>
                      <a:rPr lang="ru-RU" b="1">
                        <a:latin typeface="Times New Roman"/>
                        <a:ea typeface="Times New Roman"/>
                        <a:cs typeface="Times New Roman"/>
                      </a:rPr>
                      <a:t>,</a:t>
                    </a:r>
                    <a:r>
                      <a:rPr b="1">
                        <a:latin typeface="Times New Roman"/>
                        <a:ea typeface="Times New Roman"/>
                        <a:cs typeface="Times New Roman"/>
                      </a:rPr>
                      <a:t>609</a:t>
                    </a:r>
                    <a:endParaRPr/>
                  </a:p>
                </c:rich>
              </c:tx>
              <c:txPr>
                <a:bodyPr rot="0" spcFirstLastPara="1" vertOverflow="ellipsis" vert="horz" wrap="square" lIns="38090" tIns="19044" rIns="38090" bIns="19044" anchor="ctr" anchorCtr="1">
                  <a:spAutoFit/>
                </a:bodyPr>
                <a:lstStyle/>
                <a:p>
                  <a:pPr>
                    <a:defRPr sz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0" tIns="19044" rIns="38090" bIns="19044" anchor="ctr" anchorCtr="1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 xml:space="preserve">2025 г.</c:v>
                </c:pt>
                <c:pt idx="1">
                  <c:v xml:space="preserve">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58.306</c:v>
                </c:pt>
                <c:pt idx="1">
                  <c:v>54.609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 xml:space="preserve">Сумма взысканных штрафов                   (млн руб.)</c:v>
                </c:pt>
              </c:strCache>
            </c:strRef>
          </c:tx>
          <c:invertIfNegative val="0"/>
          <c:dLbls>
            <c:dLbl>
              <c:idx val="0"/>
              <c:dLblPos val="outEnd"/>
              <c:layout>
                <c:manualLayout>
                  <c:x val="0.077840"/>
                  <c:y val="-0.00733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 rot="0" spcFirstLastPara="1" vertOverflow="ellipsis" vert="horz" wrap="square" lIns="38090" tIns="19044" rIns="38090" bIns="19044" anchor="ctr" anchorCtr="1">
                    <a:spAutoFit/>
                  </a:bodyPr>
                  <a:p>
                    <a:pPr>
                      <a:defRPr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>
                        <a:latin typeface="Times New Roman"/>
                        <a:ea typeface="Times New Roman"/>
                        <a:cs typeface="Times New Roman"/>
                      </a:rPr>
                      <a:t>34,472</a:t>
                    </a:r>
                    <a:endParaRPr/>
                  </a:p>
                </c:rich>
              </c:tx>
            </c:dLbl>
            <c:dLbl>
              <c:idx val="1"/>
              <c:dLblPos val="outEnd"/>
              <c:layout>
                <c:manualLayout>
                  <c:x val="0.081240"/>
                  <c:y val="-0.008180"/>
                </c:manualLayout>
              </c:layout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1"/>
              <c:tx>
                <c:rich>
                  <a:bodyPr/>
                  <a:p>
                    <a:pPr>
                      <a:defRPr/>
                    </a:pPr>
                    <a:r>
                      <a:rPr sz="1200" b="1">
                        <a:latin typeface="Times New Roman"/>
                        <a:ea typeface="Times New Roman"/>
                        <a:cs typeface="Times New Roman"/>
                      </a:rPr>
                      <a:t>30</a:t>
                    </a:r>
                    <a:r>
                      <a:rPr lang="ru-RU" sz="1200" b="1">
                        <a:latin typeface="Times New Roman"/>
                        <a:ea typeface="Times New Roman"/>
                        <a:cs typeface="Times New Roman"/>
                      </a:rPr>
                      <a:t>,</a:t>
                    </a:r>
                    <a:r>
                      <a:rPr sz="1200" b="1">
                        <a:latin typeface="Times New Roman"/>
                        <a:ea typeface="Times New Roman"/>
                        <a:cs typeface="Times New Roman"/>
                      </a:rPr>
                      <a:t>70</a:t>
                    </a:r>
                    <a:r>
                      <a:rPr lang="ru-RU" sz="1200" b="1">
                        <a:latin typeface="Times New Roman"/>
                        <a:ea typeface="Times New Roman"/>
                        <a:cs typeface="Times New Roman"/>
                      </a:rPr>
                      <a:t>5</a:t>
                    </a:r>
                    <a:r>
                      <a:rPr lang="ru-RU" sz="1200" b="1">
                        <a:latin typeface="Times New Roman"/>
                        <a:ea typeface="Times New Roman"/>
                        <a:cs typeface="Times New Roman"/>
                      </a:rPr>
                      <a:t>5</a:t>
                    </a:r>
                    <a:endParaRPr/>
                  </a:p>
                </c:rich>
              </c:tx>
            </c:dLbl>
            <c:separator xml:space="preserve"> </c:separator>
            <c:showBubbleSize val="0"/>
            <c:showCatName val="0"/>
            <c:showLeaderLines val="0"/>
            <c:showLegendKey val="0"/>
            <c:showPercent val="0"/>
            <c:showSerName val="0"/>
            <c:showVal val="1"/>
          </c:dLbls>
          <c:cat>
            <c:strRef>
              <c:f>Лист1!$A$2:$A$3</c:f>
              <c:strCache>
                <c:ptCount val="2"/>
                <c:pt idx="0">
                  <c:v xml:space="preserve">2025 г.</c:v>
                </c:pt>
                <c:pt idx="1">
                  <c:v xml:space="preserve">2024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34.472</c:v>
                </c:pt>
                <c:pt idx="1">
                  <c:v>30.7055</c:v>
                </c:pt>
              </c:numCache>
            </c:numRef>
          </c:val>
        </c:ser>
        <c:dLbls>
          <c:separator xml:space="preserve"> </c:separator>
          <c:showBubbleSize val="0"/>
          <c:showCatName val="0"/>
          <c:showLeaderLines val="0"/>
          <c:showLegendKey val="0"/>
          <c:showPercent val="0"/>
          <c:showSerName val="0"/>
          <c:showVal val="1"/>
        </c:dLbls>
        <c:gapWidth val="150"/>
        <c:shape val="box"/>
        <c:axId val="2140789917"/>
        <c:axId val="2140789918"/>
      </c:bar3DChart>
      <c:catAx>
        <c:axId val="214078991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40789918"/>
        <c:crosses val="autoZero"/>
        <c:auto val="1"/>
        <c:lblAlgn val="ctr"/>
        <c:lblOffset val="100"/>
        <c:tickMarkSkip val="1"/>
        <c:noMultiLvlLbl val="0"/>
      </c:catAx>
      <c:valAx>
        <c:axId val="2140789918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140789917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00000"/>
          <c:y val="0.859640"/>
          <c:w val="1.060300"/>
          <c:h val="0.140350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6013957" y="1102985"/>
      <a:ext cx="2868124" cy="5386203"/>
    </a:xfrm>
    <a:prstGeom prst="rect">
      <a:avLst/>
    </a:prstGeom>
    <a:noFill/>
    <a:ln>
      <a:noFill/>
      <a:miter/>
    </a:ln>
    <a:effectLst/>
  </c:spPr>
  <c:txPr>
    <a:bodyPr/>
    <a:lstStyle/>
    <a:p>
      <a:pPr>
        <a:defRPr sz="135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cs:styleClr val="auto"/>
    </cs:fontRef>
    <cs:defRPr sz="1000" b="1" i="0" u="none" strike="noStrike" spc="0"/>
  </cs:dataLabel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effectLst>
        <a:outerShdw blurRad="63500" sx="102000" sy="102000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effectLst>
        <a:outerShdw blurRad="88900" sx="102000" sy="102000" rotWithShape="0">
          <a:prstClr val="black">
            <a:alpha val="1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ln w="9525">
        <a:solidFill>
          <a:schemeClr val="lt1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cap="all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6"/>
</cs:chartStyle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81E6323-E657-4C1B-AF03-5A66A2B0A6FF}" type="doc">
      <dgm:prSet loTypeId="urn:microsoft.com/office/officeart/2008/layout/VerticalCurvedList" loCatId="list" qsTypeId="urn:microsoft.com/office/officeart/2005/8/quickstyle/3d2" qsCatId="3D" csTypeId="urn:microsoft.com/office/officeart/2005/8/colors/accent0_2" csCatId="mainScheme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4EEFBE14-3650-438B-A134-D811C644B2EE}">
      <dgm:prSet phldrT="[Текст]" custT="1"/>
      <dgm:spPr bwMode="auto"/>
      <dgm:t>
        <a:bodyPr vert="horz" anchor="ctr"/>
        <a:lstStyle/>
        <a:p>
          <a:pPr algn="l" defTabSz="7111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 i="0" u="none" strike="noStrike" cap="none" spc="0">
              <a:solidFill>
                <a:schemeClr val="dk2"/>
              </a:solidFill>
              <a:latin typeface="Times New Roman"/>
              <a:ea typeface="Times New Roman"/>
              <a:cs typeface="Times New Roman"/>
            </a:rPr>
            <a:t>Количество примененных мер профилактического воздействия - 1334/ </a:t>
          </a:r>
          <a:r>
            <a:rPr lang="ru-RU" sz="1600" b="1" i="0" u="none" strike="noStrike" cap="none" spc="0">
              <a:solidFill>
                <a:schemeClr val="dk2"/>
              </a:solidFill>
              <a:latin typeface="Times New Roman"/>
              <a:ea typeface="Times New Roman"/>
              <a:cs typeface="Times New Roman"/>
            </a:rPr>
            <a:t>976</a:t>
          </a:r>
          <a:r>
            <a:rPr lang="ru-RU" sz="1600" b="1" i="0" u="none" strike="noStrike" cap="none" spc="0">
              <a:solidFill>
                <a:schemeClr val="dk2"/>
              </a:solidFill>
              <a:latin typeface="Times New Roman"/>
              <a:ea typeface="Times New Roman"/>
              <a:cs typeface="Times New Roman"/>
            </a:rPr>
            <a:t>:</a:t>
          </a:r>
          <a:endParaRPr lang="ru-RU" sz="1600" b="1">
            <a:latin typeface="Times New Roman"/>
            <a:cs typeface="Times New Roman"/>
          </a:endParaRPr>
        </a:p>
      </dgm:t>
    </dgm:pt>
    <dgm:pt modelId="{47AB000F-E908-43B6-8FC8-0199A126ECAD}" type="parTrans" cxnId="{559F56C3-20AA-4331-891C-D709AEF4703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1E84B56-3857-43C6-99B6-141749B7D560}" type="sibTrans" cxnId="{559F56C3-20AA-4331-891C-D709AEF4703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78BD53C-E35B-4396-9288-DA0BEEB23BED}">
      <dgm:prSet phldrT="[Текст]" custT="1"/>
      <dgm:spPr bwMode="auto"/>
      <dgm:t>
        <a:bodyPr vert="horz" anchor="ctr"/>
        <a:lstStyle/>
        <a:p>
          <a:pPr algn="l" defTabSz="7111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latin typeface="Times New Roman"/>
              <a:cs typeface="Times New Roman"/>
            </a:rPr>
            <a:t>Информирование - 365/ 51</a:t>
          </a:r>
          <a:endParaRPr lang="ru-RU" sz="1600" b="1">
            <a:latin typeface="Times New Roman"/>
            <a:cs typeface="Times New Roman"/>
          </a:endParaRPr>
        </a:p>
      </dgm:t>
    </dgm:pt>
    <dgm:pt modelId="{5CFF11CD-302C-4BAB-BFD8-19794785BBB3}" type="parTrans" cxnId="{16727F1D-F56E-4C6B-8683-51777860A18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6412F72-564C-48C5-9B96-F651527D53A8}" type="sibTrans" cxnId="{16727F1D-F56E-4C6B-8683-51777860A18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D9E2790-9980-4813-8198-7D37053982B0}">
      <dgm:prSet phldrT="[Текст]" custT="1"/>
      <dgm:spPr bwMode="auto"/>
      <dgm:t>
        <a:bodyPr vert="horz" anchor="ctr"/>
        <a:lstStyle/>
        <a:p>
          <a:pPr algn="l" defTabSz="7111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latin typeface="Times New Roman"/>
              <a:cs typeface="Times New Roman"/>
            </a:rPr>
            <a:t>Профилактические визиты - 99/ 77</a:t>
          </a:r>
          <a:endParaRPr lang="ru-RU" sz="1600" b="1">
            <a:latin typeface="Times New Roman"/>
            <a:cs typeface="Times New Roman"/>
          </a:endParaRPr>
        </a:p>
      </dgm:t>
    </dgm:pt>
    <dgm:pt modelId="{75C28102-FCFD-4BE8-BB55-0CA38B595085}" type="parTrans" cxnId="{6A7C7448-2E8B-4911-BFEA-F37C6320E53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C2A2CF9-EC50-4AC3-A488-B78044018263}" type="sibTrans" cxnId="{6A7C7448-2E8B-4911-BFEA-F37C6320E53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337BA72-C215-430F-9B58-2B3EF81C4F9D}">
      <dgm:prSet phldrT="[Текст]" custT="1"/>
      <dgm:spPr bwMode="auto"/>
      <dgm:t>
        <a:bodyPr vert="horz" anchor="ctr"/>
        <a:lstStyle/>
        <a:p>
          <a:pPr algn="l" defTabSz="7111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 i="0" u="none" strike="noStrike" cap="none">
              <a:ln/>
              <a:latin typeface="Times New Roman"/>
              <a:cs typeface="Times New Roman"/>
            </a:rPr>
            <a:t>Объявление предостережений - 274/ 207</a:t>
          </a:r>
          <a:endParaRPr lang="ru-RU" sz="1600" b="1">
            <a:latin typeface="Times New Roman"/>
            <a:cs typeface="Times New Roman"/>
          </a:endParaRPr>
        </a:p>
      </dgm:t>
    </dgm:pt>
    <dgm:pt modelId="{94C12F19-4D13-43A6-898F-CEFD4F0B0B55}" type="parTrans" cxnId="{97E6F06A-4680-4A19-B1D2-85664E1B7D9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E2D861B-FB5F-462C-9850-6DCF3B624B61}" type="sibTrans" cxnId="{97E6F06A-4680-4A19-B1D2-85664E1B7D9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066141E-1578-4E34-95DF-39C8A2E49DFD}">
      <dgm:prSet phldrT="[Текст]" custT="1"/>
      <dgm:spPr bwMode="auto"/>
      <dgm:t>
        <a:bodyPr vert="horz" anchor="ctr"/>
        <a:lstStyle/>
        <a:p>
          <a:pPr algn="l" defTabSz="711198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 i="0" u="none" strike="noStrike" cap="none">
              <a:ln/>
              <a:latin typeface="Times New Roman"/>
              <a:cs typeface="Times New Roman"/>
            </a:rPr>
            <a:t>Консультирование - 596/ 641</a:t>
          </a:r>
          <a:endParaRPr lang="ru-RU" sz="1600" b="1">
            <a:latin typeface="Times New Roman"/>
            <a:cs typeface="Times New Roman"/>
          </a:endParaRPr>
        </a:p>
      </dgm:t>
    </dgm:pt>
    <dgm:pt modelId="{95A6FECE-92CB-41CB-9D81-8435F3722B97}" type="parTrans" cxnId="{6FB561DC-FA92-45AB-8E3C-44295D08F54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73F6864-0518-44C3-A2E2-EA821AFBE597}" type="sibTrans" cxnId="{6FB561DC-FA92-45AB-8E3C-44295D08F54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8B55D7E-BF84-466B-9C2C-3EB0077C1E48}" type="pres">
      <dgm:prSet presAssocID="{D81E6323-E657-4C1B-AF03-5A66A2B0A6FF}" presName="Name0" presStyleCnt="0">
        <dgm:presLayoutVars>
          <dgm:chMax val="7"/>
          <dgm:chPref val="7"/>
          <dgm:dir val="norm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ADD0ED67-BE66-4E45-BEC3-8F967C670A83}" type="pres">
      <dgm:prSet presAssocID="{D81E6323-E657-4C1B-AF03-5A66A2B0A6FF}" presName="Name1" presStyleCnt="0"/>
      <dgm:spPr bwMode="auto"/>
    </dgm:pt>
    <dgm:pt modelId="{C5C173E7-D0DE-42A6-8219-66DFA960F798}" type="pres">
      <dgm:prSet presAssocID="{D81E6323-E657-4C1B-AF03-5A66A2B0A6FF}" presName="cycle" presStyleCnt="0"/>
      <dgm:spPr bwMode="auto"/>
    </dgm:pt>
    <dgm:pt modelId="{D772C2B3-CE48-4342-83FE-704856A6A441}" type="pres">
      <dgm:prSet presAssocID="{D81E6323-E657-4C1B-AF03-5A66A2B0A6FF}" presName="srcNode" presStyleLbl="node1" presStyleIdx="0" presStyleCnt="5"/>
      <dgm:spPr bwMode="auto"/>
    </dgm:pt>
    <dgm:pt modelId="{50ED52F7-3AA5-40B0-97AC-FE12BA81BB8B}" type="pres">
      <dgm:prSet presAssocID="{D81E6323-E657-4C1B-AF03-5A66A2B0A6FF}" presName="conn" presStyleLbl="parChTrans1D2" presStyleIdx="0" presStyleCnt="1"/>
      <dgm:spPr bwMode="auto"/>
      <dgm:t>
        <a:bodyPr/>
        <a:lstStyle/>
        <a:p>
          <a:pPr>
            <a:defRPr/>
          </a:pPr>
          <a:endParaRPr lang="ru-RU"/>
        </a:p>
      </dgm:t>
    </dgm:pt>
    <dgm:pt modelId="{AC89180E-5DBE-4E43-A841-52E60CAD969D}" type="pres">
      <dgm:prSet presAssocID="{D81E6323-E657-4C1B-AF03-5A66A2B0A6FF}" presName="extraNode" presStyleLbl="node1" presStyleIdx="0" presStyleCnt="5"/>
      <dgm:spPr bwMode="auto"/>
    </dgm:pt>
    <dgm:pt modelId="{1FAECC1F-51B1-47C5-9355-78F83AD65B29}" type="pres">
      <dgm:prSet presAssocID="{D81E6323-E657-4C1B-AF03-5A66A2B0A6FF}" presName="dstNode" presStyleLbl="node1" presStyleIdx="0" presStyleCnt="5"/>
      <dgm:spPr bwMode="auto"/>
    </dgm:pt>
    <dgm:pt modelId="{A86C450B-C14B-42A9-9EB0-5ED845BFDEA8}" type="pres">
      <dgm:prSet custScaleY="115031" presAssocID="{4EEFBE14-3650-438B-A134-D811C644B2EE}" presName="text_1" presStyleLbl="node1" presStyleIdx="0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28DE17AE-896E-4F1B-8983-BFC66A20EBA9}" type="pres">
      <dgm:prSet presAssocID="{4EEFBE14-3650-438B-A134-D811C644B2EE}" presName="accent_1" presStyleCnt="0"/>
      <dgm:spPr bwMode="auto"/>
    </dgm:pt>
    <dgm:pt modelId="{B7B852EC-12C2-4456-B68C-D0235C15173E}" type="pres">
      <dgm:prSet presAssocID="{4EEFBE14-3650-438B-A134-D811C644B2EE}" presName="accentRepeatNode" presStyleLbl="solidFgAcc1" presStyleIdx="0" presStyleCnt="5"/>
      <dgm:spPr bwMode="auto"/>
    </dgm:pt>
    <dgm:pt modelId="{CA139E97-40C7-4FFB-AAAF-657E41BD2FEB}" type="pres">
      <dgm:prSet presAssocID="{378BD53C-E35B-4396-9288-DA0BEEB23BED}" presName="text_2" presStyleLbl="node1" presStyleIdx="1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A0FC4E7E-224B-48FC-AFF2-85A77FC246F3}" type="pres">
      <dgm:prSet presAssocID="{378BD53C-E35B-4396-9288-DA0BEEB23BED}" presName="accent_2" presStyleCnt="0"/>
      <dgm:spPr bwMode="auto"/>
    </dgm:pt>
    <dgm:pt modelId="{D28AEEA9-22BA-490F-8B54-B9782E5E3820}" type="pres">
      <dgm:prSet presAssocID="{378BD53C-E35B-4396-9288-DA0BEEB23BED}" presName="accentRepeatNode" presStyleLbl="solidFgAcc1" presStyleIdx="1" presStyleCnt="5"/>
      <dgm:spPr bwMode="auto"/>
    </dgm:pt>
    <dgm:pt modelId="{79EA1ED2-CEDA-4981-BBF0-919A390CA2E8}" type="pres">
      <dgm:prSet presAssocID="{A337BA72-C215-430F-9B58-2B3EF81C4F9D}" presName="text_3" presStyleLbl="node1" presStyleIdx="2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19E241F0-AE3A-4570-A6BF-3949584EEF1B}" type="pres">
      <dgm:prSet presAssocID="{A337BA72-C215-430F-9B58-2B3EF81C4F9D}" presName="accent_3" presStyleCnt="0"/>
      <dgm:spPr bwMode="auto"/>
    </dgm:pt>
    <dgm:pt modelId="{775BC903-AA4C-4C07-938C-B4A5AEB562A4}" type="pres">
      <dgm:prSet presAssocID="{A337BA72-C215-430F-9B58-2B3EF81C4F9D}" presName="accentRepeatNode" presStyleLbl="solidFgAcc1" presStyleIdx="2" presStyleCnt="5"/>
      <dgm:spPr bwMode="auto"/>
    </dgm:pt>
    <dgm:pt modelId="{678B3C04-C4F0-4449-B2D2-1390FC5CB157}" type="pres">
      <dgm:prSet presAssocID="{1D9E2790-9980-4813-8198-7D37053982B0}" presName="text_4" presStyleLbl="node1" presStyleIdx="3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7695C2CE-2AA3-4E7C-8185-C17AFA0E6852}" type="pres">
      <dgm:prSet presAssocID="{1D9E2790-9980-4813-8198-7D37053982B0}" presName="accent_4" presStyleCnt="0"/>
      <dgm:spPr bwMode="auto"/>
    </dgm:pt>
    <dgm:pt modelId="{1E22A70C-67C2-496E-A510-1E40FB33894B}" type="pres">
      <dgm:prSet presAssocID="{1D9E2790-9980-4813-8198-7D37053982B0}" presName="accentRepeatNode" presStyleLbl="solidFgAcc1" presStyleIdx="3" presStyleCnt="5"/>
      <dgm:spPr bwMode="auto"/>
    </dgm:pt>
    <dgm:pt modelId="{8B84198E-8BEF-4A79-AA45-44CED4EB2916}" type="pres">
      <dgm:prSet presAssocID="{7066141E-1578-4E34-95DF-39C8A2E49DFD}" presName="text_5" presStyleLbl="node1" presStyleIdx="4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66703775-116A-4AF3-A73A-71C98853D027}" type="pres">
      <dgm:prSet presAssocID="{7066141E-1578-4E34-95DF-39C8A2E49DFD}" presName="accent_5" presStyleCnt="0"/>
      <dgm:spPr bwMode="auto"/>
    </dgm:pt>
    <dgm:pt modelId="{19312C99-0F56-4E43-B7D8-DADB2EF28DE5}" type="pres">
      <dgm:prSet presAssocID="{7066141E-1578-4E34-95DF-39C8A2E49DFD}" presName="accentRepeatNode" presStyleLbl="solidFgAcc1" presStyleIdx="4" presStyleCnt="5"/>
      <dgm:spPr bwMode="auto"/>
    </dgm:pt>
  </dgm:ptLst>
  <dgm:cxnLst>
    <dgm:cxn modelId="{505A0C88-B267-4865-91A1-D6F03A9C5C55}" type="presOf" srcId="{4EEFBE14-3650-438B-A134-D811C644B2EE}" destId="{A86C450B-C14B-42A9-9EB0-5ED845BFDEA8}" srcOrd="0" destOrd="0" presId="urn:microsoft.com/office/officeart/2008/layout/VerticalCurvedList"/>
    <dgm:cxn modelId="{6A7C7448-2E8B-4911-BFEA-F37C6320E53B}" srcId="{D81E6323-E657-4C1B-AF03-5A66A2B0A6FF}" destId="{1D9E2790-9980-4813-8198-7D37053982B0}" srcOrd="3" destOrd="0" parTransId="{75C28102-FCFD-4BE8-BB55-0CA38B595085}" sibTransId="{0C2A2CF9-EC50-4AC3-A488-B78044018263}"/>
    <dgm:cxn modelId="{16727F1D-F56E-4C6B-8683-51777860A181}" srcId="{D81E6323-E657-4C1B-AF03-5A66A2B0A6FF}" destId="{378BD53C-E35B-4396-9288-DA0BEEB23BED}" srcOrd="1" destOrd="0" parTransId="{5CFF11CD-302C-4BAB-BFD8-19794785BBB3}" sibTransId="{66412F72-564C-48C5-9B96-F651527D53A8}"/>
    <dgm:cxn modelId="{DC0D10A9-D2AA-4F81-BD14-06BED4AE075C}" type="presOf" srcId="{378BD53C-E35B-4396-9288-DA0BEEB23BED}" destId="{CA139E97-40C7-4FFB-AAAF-657E41BD2FEB}" srcOrd="0" destOrd="0" presId="urn:microsoft.com/office/officeart/2008/layout/VerticalCurvedList"/>
    <dgm:cxn modelId="{2375A5F9-8292-4AFD-928E-72901C0F35B6}" type="presOf" srcId="{71E84B56-3857-43C6-99B6-141749B7D560}" destId="{50ED52F7-3AA5-40B0-97AC-FE12BA81BB8B}" srcOrd="0" destOrd="0" presId="urn:microsoft.com/office/officeart/2008/layout/VerticalCurvedList"/>
    <dgm:cxn modelId="{47F68B0C-14F9-4F94-B92B-A4B243DDD421}" type="presOf" srcId="{7066141E-1578-4E34-95DF-39C8A2E49DFD}" destId="{8B84198E-8BEF-4A79-AA45-44CED4EB2916}" srcOrd="0" destOrd="0" presId="urn:microsoft.com/office/officeart/2008/layout/VerticalCurvedList"/>
    <dgm:cxn modelId="{559F56C3-20AA-4331-891C-D709AEF47033}" srcId="{D81E6323-E657-4C1B-AF03-5A66A2B0A6FF}" destId="{4EEFBE14-3650-438B-A134-D811C644B2EE}" srcOrd="0" destOrd="0" parTransId="{47AB000F-E908-43B6-8FC8-0199A126ECAD}" sibTransId="{71E84B56-3857-43C6-99B6-141749B7D560}"/>
    <dgm:cxn modelId="{436F7D97-6E32-498A-BA2D-FA6CEDE07B72}" type="presOf" srcId="{A337BA72-C215-430F-9B58-2B3EF81C4F9D}" destId="{79EA1ED2-CEDA-4981-BBF0-919A390CA2E8}" srcOrd="0" destOrd="0" presId="urn:microsoft.com/office/officeart/2008/layout/VerticalCurvedList"/>
    <dgm:cxn modelId="{F4D30671-AE67-4123-A5A6-CDBCD63AEA26}" type="presOf" srcId="{D81E6323-E657-4C1B-AF03-5A66A2B0A6FF}" destId="{68B55D7E-BF84-466B-9C2C-3EB0077C1E48}" srcOrd="0" destOrd="0" presId="urn:microsoft.com/office/officeart/2008/layout/VerticalCurvedList"/>
    <dgm:cxn modelId="{97E6F06A-4680-4A19-B1D2-85664E1B7D99}" srcId="{D81E6323-E657-4C1B-AF03-5A66A2B0A6FF}" destId="{A337BA72-C215-430F-9B58-2B3EF81C4F9D}" srcOrd="2" destOrd="0" parTransId="{94C12F19-4D13-43A6-898F-CEFD4F0B0B55}" sibTransId="{4E2D861B-FB5F-462C-9850-6DCF3B624B61}"/>
    <dgm:cxn modelId="{F2F3537D-0C3F-4B66-9616-D6B83B47DA60}" type="presOf" srcId="{1D9E2790-9980-4813-8198-7D37053982B0}" destId="{678B3C04-C4F0-4449-B2D2-1390FC5CB157}" srcOrd="0" destOrd="0" presId="urn:microsoft.com/office/officeart/2008/layout/VerticalCurvedList"/>
    <dgm:cxn modelId="{6FB561DC-FA92-45AB-8E3C-44295D08F545}" srcId="{D81E6323-E657-4C1B-AF03-5A66A2B0A6FF}" destId="{7066141E-1578-4E34-95DF-39C8A2E49DFD}" srcOrd="4" destOrd="0" parTransId="{95A6FECE-92CB-41CB-9D81-8435F3722B97}" sibTransId="{B73F6864-0518-44C3-A2E2-EA821AFBE597}"/>
    <dgm:cxn modelId="{A99E351B-37AB-43B6-B56B-F671B2F9FE3E}" type="presParOf" srcId="{68B55D7E-BF84-466B-9C2C-3EB0077C1E48}" destId="{ADD0ED67-BE66-4E45-BEC3-8F967C670A83}" srcOrd="0" destOrd="0" presId="urn:microsoft.com/office/officeart/2008/layout/VerticalCurvedList"/>
    <dgm:cxn modelId="{5571BF9A-875F-4FC8-BA83-3F0D85BBF3E7}" type="presParOf" srcId="{ADD0ED67-BE66-4E45-BEC3-8F967C670A83}" destId="{C5C173E7-D0DE-42A6-8219-66DFA960F798}" srcOrd="0" destOrd="0" presId="urn:microsoft.com/office/officeart/2008/layout/VerticalCurvedList"/>
    <dgm:cxn modelId="{2BDAE61E-64CE-48A5-BE83-9D223BD6FD6B}" type="presParOf" srcId="{C5C173E7-D0DE-42A6-8219-66DFA960F798}" destId="{D772C2B3-CE48-4342-83FE-704856A6A441}" srcOrd="0" destOrd="0" presId="urn:microsoft.com/office/officeart/2008/layout/VerticalCurvedList"/>
    <dgm:cxn modelId="{9BF117E6-773A-464D-9692-F7316934FFBE}" type="presParOf" srcId="{C5C173E7-D0DE-42A6-8219-66DFA960F798}" destId="{50ED52F7-3AA5-40B0-97AC-FE12BA81BB8B}" srcOrd="1" destOrd="0" presId="urn:microsoft.com/office/officeart/2008/layout/VerticalCurvedList"/>
    <dgm:cxn modelId="{1211707F-5446-4F02-837A-B97316E348CA}" type="presParOf" srcId="{C5C173E7-D0DE-42A6-8219-66DFA960F798}" destId="{AC89180E-5DBE-4E43-A841-52E60CAD969D}" srcOrd="2" destOrd="0" presId="urn:microsoft.com/office/officeart/2008/layout/VerticalCurvedList"/>
    <dgm:cxn modelId="{2FBAB9C5-2DC4-44D7-8637-A368D0C94F6F}" type="presParOf" srcId="{C5C173E7-D0DE-42A6-8219-66DFA960F798}" destId="{1FAECC1F-51B1-47C5-9355-78F83AD65B29}" srcOrd="3" destOrd="0" presId="urn:microsoft.com/office/officeart/2008/layout/VerticalCurvedList"/>
    <dgm:cxn modelId="{CEED1804-1B84-4E43-AAB4-45D342FEDE46}" type="presParOf" srcId="{ADD0ED67-BE66-4E45-BEC3-8F967C670A83}" destId="{A86C450B-C14B-42A9-9EB0-5ED845BFDEA8}" srcOrd="1" destOrd="0" presId="urn:microsoft.com/office/officeart/2008/layout/VerticalCurvedList"/>
    <dgm:cxn modelId="{F50B6C4F-7A2B-4478-8221-777C6517F07E}" type="presParOf" srcId="{ADD0ED67-BE66-4E45-BEC3-8F967C670A83}" destId="{28DE17AE-896E-4F1B-8983-BFC66A20EBA9}" srcOrd="2" destOrd="0" presId="urn:microsoft.com/office/officeart/2008/layout/VerticalCurvedList"/>
    <dgm:cxn modelId="{01CF2EEE-51B1-4719-BF0D-3EABDE1E6114}" type="presParOf" srcId="{28DE17AE-896E-4F1B-8983-BFC66A20EBA9}" destId="{B7B852EC-12C2-4456-B68C-D0235C15173E}" srcOrd="0" destOrd="0" presId="urn:microsoft.com/office/officeart/2008/layout/VerticalCurvedList"/>
    <dgm:cxn modelId="{427AE7CE-C4EE-4656-9869-221A2A5304A1}" type="presParOf" srcId="{ADD0ED67-BE66-4E45-BEC3-8F967C670A83}" destId="{CA139E97-40C7-4FFB-AAAF-657E41BD2FEB}" srcOrd="3" destOrd="0" presId="urn:microsoft.com/office/officeart/2008/layout/VerticalCurvedList"/>
    <dgm:cxn modelId="{ADEE0715-38D4-4AF9-A710-83F1C9F03722}" type="presParOf" srcId="{ADD0ED67-BE66-4E45-BEC3-8F967C670A83}" destId="{A0FC4E7E-224B-48FC-AFF2-85A77FC246F3}" srcOrd="4" destOrd="0" presId="urn:microsoft.com/office/officeart/2008/layout/VerticalCurvedList"/>
    <dgm:cxn modelId="{7C1C9992-03AF-4F25-A6F7-C4F347CDD18E}" type="presParOf" srcId="{A0FC4E7E-224B-48FC-AFF2-85A77FC246F3}" destId="{D28AEEA9-22BA-490F-8B54-B9782E5E3820}" srcOrd="0" destOrd="0" presId="urn:microsoft.com/office/officeart/2008/layout/VerticalCurvedList"/>
    <dgm:cxn modelId="{E0A04F75-C1F9-44FB-96A6-84AB5AA05802}" type="presParOf" srcId="{ADD0ED67-BE66-4E45-BEC3-8F967C670A83}" destId="{79EA1ED2-CEDA-4981-BBF0-919A390CA2E8}" srcOrd="5" destOrd="0" presId="urn:microsoft.com/office/officeart/2008/layout/VerticalCurvedList"/>
    <dgm:cxn modelId="{E81DB7E6-62DC-4F23-92B7-8A24EE5CB92F}" type="presParOf" srcId="{ADD0ED67-BE66-4E45-BEC3-8F967C670A83}" destId="{19E241F0-AE3A-4570-A6BF-3949584EEF1B}" srcOrd="6" destOrd="0" presId="urn:microsoft.com/office/officeart/2008/layout/VerticalCurvedList"/>
    <dgm:cxn modelId="{E7D384A9-42C4-4C6E-ACB8-86B56E65F7E5}" type="presParOf" srcId="{19E241F0-AE3A-4570-A6BF-3949584EEF1B}" destId="{775BC903-AA4C-4C07-938C-B4A5AEB562A4}" srcOrd="0" destOrd="0" presId="urn:microsoft.com/office/officeart/2008/layout/VerticalCurvedList"/>
    <dgm:cxn modelId="{CCF4A495-35D1-49D6-BF03-36A236084B63}" type="presParOf" srcId="{ADD0ED67-BE66-4E45-BEC3-8F967C670A83}" destId="{678B3C04-C4F0-4449-B2D2-1390FC5CB157}" srcOrd="7" destOrd="0" presId="urn:microsoft.com/office/officeart/2008/layout/VerticalCurvedList"/>
    <dgm:cxn modelId="{423E7092-4921-4076-83E5-8A07CDAFF9C2}" type="presParOf" srcId="{ADD0ED67-BE66-4E45-BEC3-8F967C670A83}" destId="{7695C2CE-2AA3-4E7C-8185-C17AFA0E6852}" srcOrd="8" destOrd="0" presId="urn:microsoft.com/office/officeart/2008/layout/VerticalCurvedList"/>
    <dgm:cxn modelId="{3A2E4F77-96BC-4347-8B7A-A8F65D4C6731}" type="presParOf" srcId="{7695C2CE-2AA3-4E7C-8185-C17AFA0E6852}" destId="{1E22A70C-67C2-496E-A510-1E40FB33894B}" srcOrd="0" destOrd="0" presId="urn:microsoft.com/office/officeart/2008/layout/VerticalCurvedList"/>
    <dgm:cxn modelId="{5C8E3ACD-9050-4CB8-BFC8-6307203CF081}" type="presParOf" srcId="{ADD0ED67-BE66-4E45-BEC3-8F967C670A83}" destId="{8B84198E-8BEF-4A79-AA45-44CED4EB2916}" srcOrd="9" destOrd="0" presId="urn:microsoft.com/office/officeart/2008/layout/VerticalCurvedList"/>
    <dgm:cxn modelId="{0ABAAC59-D899-42E4-ABED-01B88268BB7F}" type="presParOf" srcId="{ADD0ED67-BE66-4E45-BEC3-8F967C670A83}" destId="{66703775-116A-4AF3-A73A-71C98853D027}" srcOrd="10" destOrd="0" presId="urn:microsoft.com/office/officeart/2008/layout/VerticalCurvedList"/>
    <dgm:cxn modelId="{0080288A-9A1B-4E17-86CE-D22A9645BB2E}" type="presParOf" srcId="{66703775-116A-4AF3-A73A-71C98853D027}" destId="{19312C99-0F56-4E43-B7D8-DADB2EF28D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978020953" name=""/>
      <dsp:cNvGrpSpPr/>
    </dsp:nvGrpSpPr>
    <dsp:grpSpPr bwMode="auto">
      <a:xfrm flipH="0" flipV="0">
        <a:off x="0" y="0"/>
        <a:ext cx="8517181" cy="4753791"/>
        <a:chOff x="0" y="0"/>
        <a:chExt cx="8517181" cy="4753791"/>
      </a:xfrm>
    </dsp:grpSpPr>
    <dsp:sp modelId="{50ED52F7-3AA5-40B0-97AC-FE12BA81BB8B}">
      <dsp:nvSpPr>
        <dsp:cNvPr id="813462961" name=""/>
        <dsp:cNvSpPr/>
      </dsp:nvSpPr>
      <dsp:spPr bwMode="auto">
        <a:xfrm>
          <a:off x="-5374752" y="-823051"/>
          <a:ext cx="6399895" cy="6399895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A86C450B-C14B-42A9-9EB0-5ED845BFDEA8}">
      <dsp:nvSpPr>
        <dsp:cNvPr id="1607603773" name=""/>
        <dsp:cNvSpPr/>
      </dsp:nvSpPr>
      <dsp:spPr bwMode="auto">
        <a:xfrm>
          <a:off x="448278" y="252342"/>
          <a:ext cx="8002820" cy="6837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471816" tIns="40639" rIns="40639" bIns="40639" numCol="1" spcCol="1268" anchor="ctr" anchorCtr="0">
          <a:noAutofit/>
        </a:bodyPr>
        <a:lstStyle/>
        <a:p>
          <a:pPr lvl="0" algn="l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 i="0" u="none" strike="noStrike" cap="none" spc="0">
              <a:solidFill>
                <a:schemeClr val="dk2"/>
              </a:solidFill>
              <a:latin typeface="Times New Roman"/>
              <a:ea typeface="Times New Roman"/>
              <a:cs typeface="Times New Roman"/>
            </a:rPr>
            <a:t>Количество примененных мер профилактического воздействия - 1334/ </a:t>
          </a:r>
          <a:r>
            <a:rPr lang="ru-RU" sz="1600" b="1" i="0" u="none" strike="noStrike" cap="none" spc="0">
              <a:solidFill>
                <a:schemeClr val="dk2"/>
              </a:solidFill>
              <a:latin typeface="Times New Roman"/>
              <a:ea typeface="Times New Roman"/>
              <a:cs typeface="Times New Roman"/>
            </a:rPr>
            <a:t>976</a:t>
          </a:r>
          <a:r>
            <a:rPr lang="ru-RU" sz="1600" b="1" i="0" u="none" strike="noStrike" cap="none" spc="0">
              <a:solidFill>
                <a:schemeClr val="dk2"/>
              </a:solidFill>
              <a:latin typeface="Times New Roman"/>
              <a:ea typeface="Times New Roman"/>
              <a:cs typeface="Times New Roman"/>
            </a:rPr>
            <a:t>:</a:t>
          </a:r>
          <a:endParaRPr lang="ru-RU" sz="1600" b="1">
            <a:latin typeface="Times New Roman"/>
            <a:cs typeface="Times New Roman"/>
          </a:endParaRPr>
        </a:p>
      </dsp:txBody>
      <dsp:txXfrm>
        <a:off x="448278" y="252342"/>
        <a:ext cx="8002820" cy="683759"/>
      </dsp:txXfrm>
    </dsp:sp>
    <dsp:sp modelId="{B7B852EC-12C2-4456-B68C-D0235C15173E}">
      <dsp:nvSpPr>
        <dsp:cNvPr id="1545282114" name=""/>
        <dsp:cNvSpPr/>
      </dsp:nvSpPr>
      <dsp:spPr bwMode="auto">
        <a:xfrm>
          <a:off x="76769" y="222714"/>
          <a:ext cx="743016" cy="743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  <dsp:sp modelId="{CA139E97-40C7-4FFB-AAAF-657E41BD2FEB}">
      <dsp:nvSpPr>
        <dsp:cNvPr id="1384747336" name=""/>
        <dsp:cNvSpPr/>
      </dsp:nvSpPr>
      <dsp:spPr bwMode="auto">
        <a:xfrm>
          <a:off x="874217" y="1188351"/>
          <a:ext cx="7576880" cy="594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471816" tIns="40639" rIns="40639" bIns="40639" numCol="1" spcCol="1268" anchor="ctr" anchorCtr="0">
          <a:noAutofit/>
        </a:bodyPr>
        <a:lstStyle/>
        <a:p>
          <a:pPr lvl="0" algn="l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latin typeface="Times New Roman"/>
              <a:cs typeface="Times New Roman"/>
            </a:rPr>
            <a:t>Информирование - 365/ 51</a:t>
          </a:r>
          <a:endParaRPr lang="ru-RU" sz="1600" b="1">
            <a:latin typeface="Times New Roman"/>
            <a:cs typeface="Times New Roman"/>
          </a:endParaRPr>
        </a:p>
      </dsp:txBody>
      <dsp:txXfrm>
        <a:off x="874217" y="1188351"/>
        <a:ext cx="7576880" cy="594414"/>
      </dsp:txXfrm>
    </dsp:sp>
    <dsp:sp modelId="{D28AEEA9-22BA-490F-8B54-B9782E5E3820}">
      <dsp:nvSpPr>
        <dsp:cNvPr id="1029897726" name=""/>
        <dsp:cNvSpPr/>
      </dsp:nvSpPr>
      <dsp:spPr bwMode="auto">
        <a:xfrm>
          <a:off x="502709" y="1114050"/>
          <a:ext cx="743016" cy="743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  <dsp:sp modelId="{79EA1ED2-CEDA-4981-BBF0-919A390CA2E8}">
      <dsp:nvSpPr>
        <dsp:cNvPr id="1180629585" name=""/>
        <dsp:cNvSpPr/>
      </dsp:nvSpPr>
      <dsp:spPr bwMode="auto">
        <a:xfrm>
          <a:off x="1004947" y="2079687"/>
          <a:ext cx="7446151" cy="594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471816" tIns="40639" rIns="40639" bIns="40639" numCol="1" spcCol="1268" anchor="ctr" anchorCtr="0">
          <a:noAutofit/>
        </a:bodyPr>
        <a:lstStyle/>
        <a:p>
          <a:pPr lvl="0" algn="l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 i="0" u="none" strike="noStrike" cap="none">
              <a:ln/>
              <a:latin typeface="Times New Roman"/>
              <a:cs typeface="Times New Roman"/>
            </a:rPr>
            <a:t>Объявление предостережений - 274/ 207</a:t>
          </a:r>
          <a:endParaRPr lang="ru-RU" sz="1600" b="1">
            <a:latin typeface="Times New Roman"/>
            <a:cs typeface="Times New Roman"/>
          </a:endParaRPr>
        </a:p>
      </dsp:txBody>
      <dsp:txXfrm>
        <a:off x="1004947" y="2079687"/>
        <a:ext cx="7446151" cy="594414"/>
      </dsp:txXfrm>
    </dsp:sp>
    <dsp:sp modelId="{775BC903-AA4C-4C07-938C-B4A5AEB562A4}">
      <dsp:nvSpPr>
        <dsp:cNvPr id="1281487535" name=""/>
        <dsp:cNvSpPr/>
      </dsp:nvSpPr>
      <dsp:spPr bwMode="auto">
        <a:xfrm>
          <a:off x="633438" y="2005385"/>
          <a:ext cx="743016" cy="743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  <dsp:sp modelId="{678B3C04-C4F0-4449-B2D2-1390FC5CB157}">
      <dsp:nvSpPr>
        <dsp:cNvPr id="1558837594" name=""/>
        <dsp:cNvSpPr/>
      </dsp:nvSpPr>
      <dsp:spPr bwMode="auto">
        <a:xfrm>
          <a:off x="874217" y="2971023"/>
          <a:ext cx="7576880" cy="594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471816" tIns="40639" rIns="40639" bIns="40639" numCol="1" spcCol="1268" anchor="ctr" anchorCtr="0">
          <a:noAutofit/>
        </a:bodyPr>
        <a:lstStyle/>
        <a:p>
          <a:pPr lvl="0" algn="l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latin typeface="Times New Roman"/>
              <a:cs typeface="Times New Roman"/>
            </a:rPr>
            <a:t>Профилактические визиты - 99/ 77</a:t>
          </a:r>
          <a:endParaRPr lang="ru-RU" sz="1600" b="1">
            <a:latin typeface="Times New Roman"/>
            <a:cs typeface="Times New Roman"/>
          </a:endParaRPr>
        </a:p>
      </dsp:txBody>
      <dsp:txXfrm>
        <a:off x="874217" y="2971023"/>
        <a:ext cx="7576880" cy="594414"/>
      </dsp:txXfrm>
    </dsp:sp>
    <dsp:sp modelId="{1E22A70C-67C2-496E-A510-1E40FB33894B}">
      <dsp:nvSpPr>
        <dsp:cNvPr id="483963518" name=""/>
        <dsp:cNvSpPr/>
      </dsp:nvSpPr>
      <dsp:spPr bwMode="auto">
        <a:xfrm>
          <a:off x="502709" y="2896722"/>
          <a:ext cx="743016" cy="743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  <dsp:sp modelId="{8B84198E-8BEF-4A79-AA45-44CED4EB2916}">
      <dsp:nvSpPr>
        <dsp:cNvPr id="815327147" name=""/>
        <dsp:cNvSpPr/>
      </dsp:nvSpPr>
      <dsp:spPr bwMode="auto">
        <a:xfrm>
          <a:off x="448278" y="3862359"/>
          <a:ext cx="8002820" cy="594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471816" tIns="40639" rIns="40639" bIns="40639" numCol="1" spcCol="1268" anchor="ctr" anchorCtr="0">
          <a:noAutofit/>
        </a:bodyPr>
        <a:lstStyle/>
        <a:p>
          <a:pPr lvl="0" algn="l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 i="0" u="none" strike="noStrike" cap="none">
              <a:ln/>
              <a:latin typeface="Times New Roman"/>
              <a:cs typeface="Times New Roman"/>
            </a:rPr>
            <a:t>Консультирование - 596/ 641</a:t>
          </a:r>
          <a:endParaRPr lang="ru-RU" sz="1600" b="1">
            <a:latin typeface="Times New Roman"/>
            <a:cs typeface="Times New Roman"/>
          </a:endParaRPr>
        </a:p>
      </dsp:txBody>
      <dsp:txXfrm>
        <a:off x="448278" y="3862359"/>
        <a:ext cx="8002820" cy="594414"/>
      </dsp:txXfrm>
    </dsp:sp>
    <dsp:sp modelId="{19312C99-0F56-4E43-B7D8-DADB2EF28DE5}">
      <dsp:nvSpPr>
        <dsp:cNvPr id="486950554" name=""/>
        <dsp:cNvSpPr/>
      </dsp:nvSpPr>
      <dsp:spPr bwMode="auto">
        <a:xfrm>
          <a:off x="76769" y="3788058"/>
          <a:ext cx="743016" cy="743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 val="norm"/>
    </dgm:varLst>
    <dgm:alg type="composite"/>
    <dgm:shape r:blip="">
      <dgm:adjLst/>
    </dgm:shape>
    <dgm:constrLst>
      <dgm:constr type="w" for="ch" refType="h" refFor="ch" op="gte" fact="0.800000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h" fact="0.225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h" fact="0.1891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h" fact="0.1891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h" fact="0.1526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h" fact="0.2253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h" fact="0.1526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h" fact="0.1268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h" fact="0.2150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h" fact="0.2150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h" fact="0.126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h" fact="0.1082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h" fact="0.197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h" fact="0.2253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h" fact="0.197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h" fact="0.1082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h" fact="0.094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h" fact="0.1809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h" fact="0.2205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h" fact="0.2205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h" fact="0.18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h" fact="0.0943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h" fact="0.0835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h" fact="0.165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h" fact="0.2109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h" fact="0.2253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h" fact="0.21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h" fact="0.1658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h" fact="0.083500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lMarg" for="ch" forName="text_7" refType="w" refFor="ch" refForName="accent_7" fact="1.800000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w"/>
                <dgm:constr type="ctrXOff" for="ch" forName="accent_1" refType="h" fact="-0.225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w"/>
                <dgm:constr type="ctrXOff" for="ch" forName="accent_1" refType="h" fact="-0.1891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w"/>
                <dgm:constr type="ctrXOff" for="ch" forName="accent_2" refType="h" fact="-0.1891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w"/>
                <dgm:constr type="ctrXOff" for="ch" forName="accent_1" refType="h" fact="-0.1526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w"/>
                <dgm:constr type="ctrXOff" for="ch" forName="accent_2" refType="h" fact="-0.2253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w"/>
                <dgm:constr type="ctrXOff" for="ch" forName="accent_3" refType="h" fact="-0.1526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w"/>
                <dgm:constr type="ctrXOff" for="ch" forName="accent_1" refType="h" fact="-0.1268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w"/>
                <dgm:constr type="ctrXOff" for="ch" forName="accent_2" refType="h" fact="-0.2150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w"/>
                <dgm:constr type="ctrXOff" for="ch" forName="accent_3" refType="h" fact="-0.2150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w"/>
                <dgm:constr type="ctrXOff" for="ch" forName="accent_4" refType="h" fact="-0.126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w"/>
                <dgm:constr type="ctrXOff" for="ch" forName="accent_1" refType="h" fact="-0.1082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w"/>
                <dgm:constr type="ctrXOff" for="ch" forName="accent_2" refType="h" fact="-0.197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w"/>
                <dgm:constr type="ctrXOff" for="ch" forName="accent_3" refType="h" fact="-0.2253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w"/>
                <dgm:constr type="ctrXOff" for="ch" forName="accent_4" refType="h" fact="-0.197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w"/>
                <dgm:constr type="ctrXOff" for="ch" forName="accent_5" refType="h" fact="-0.1082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w"/>
                <dgm:constr type="ctrXOff" for="ch" forName="accent_1" refType="h" fact="-0.094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w"/>
                <dgm:constr type="ctrXOff" for="ch" forName="accent_2" refType="h" fact="-0.1809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w"/>
                <dgm:constr type="ctrXOff" for="ch" forName="accent_3" refType="h" fact="-0.2205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w"/>
                <dgm:constr type="ctrXOff" for="ch" forName="accent_4" refType="h" fact="-0.2205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w"/>
                <dgm:constr type="ctrXOff" for="ch" forName="accent_5" refType="h" fact="-0.18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w"/>
                <dgm:constr type="ctrXOff" for="ch" forName="accent_6" refType="h" fact="-0.0943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w"/>
                <dgm:constr type="ctrXOff" for="ch" forName="accent_1" refType="h" fact="-0.0835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w"/>
                <dgm:constr type="ctrXOff" for="ch" forName="accent_2" refType="h" fact="-0.165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w"/>
                <dgm:constr type="ctrXOff" for="ch" forName="accent_3" refType="h" fact="-0.2109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w"/>
                <dgm:constr type="ctrXOff" for="ch" forName="accent_4" refType="h" fact="-0.2253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w"/>
                <dgm:constr type="ctrXOff" for="ch" forName="accent_5" refType="h" fact="-0.21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w"/>
                <dgm:constr type="ctrXOff" for="ch" forName="accent_6" refType="h" fact="-0.1658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w"/>
                <dgm:constr type="ctrXOff" for="ch" forName="accent_7" refType="h" fact="-0.083500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rMarg" for="ch" forName="text_7" refType="w" refFor="ch" refForName="accent_7" fact="1.800000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st="0" hideLastTrans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89E4-11D1-4DC1-AEDA-30988EA0374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CC065-158D-4E6C-B395-1FC8330718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D7AE1-9134-4319-818A-84F0787BD3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chart" userDrawn="1">
  <p:cSld name="Заголовок и 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 bwMode="auto">
          <a:xfrm>
            <a:off x="457200" y="1600200"/>
            <a:ext cx="8229600" cy="4525963"/>
          </a:xfrm>
        </p:spPr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DFD7-3AEE-46F0-AA6F-CDBC887FE65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46719-E1EF-4585-A0C9-5E3C3D1A801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334E6-9331-43C0-AEF1-E3F4F3957B8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B757A-2141-460F-9258-F0B9065A32A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A505A-A064-4E3D-AC8B-7529F1AF325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E45DA-93A2-42F4-A2E6-7BEE9F1B80F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559CF-5AA0-4976-89EC-B1DBD58D68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34A6-F0AF-45D6-93D1-4680742FAD3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Rectangle 4"/>
          <p:cNvSpPr>
            <a:spLocks noChangeArrowheads="1" noGrp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ChangeArrowheads="1" noGrp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ChangeArrowheads="1" noGrp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0FB0A-CC5F-4D30-B1B9-21DC1054124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Rectangle 3"/>
          <p:cNvSpPr>
            <a:spLocks noChangeArrowheads="1"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19876" name="Rectangle 4"/>
          <p:cNvSpPr>
            <a:spLocks noChangeArrowheads="1"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>
              <a:defRPr sz="14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7" name="Rectangle 5"/>
          <p:cNvSpPr>
            <a:spLocks noChangeArrowheads="1"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 algn="ctr">
              <a:defRPr sz="14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8" name="Rectangle 6"/>
          <p:cNvSpPr>
            <a:spLocks noChangeArrowheads="1"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 algn="r">
              <a:defRPr sz="1400"/>
            </a:lvl1pPr>
          </a:lstStyle>
          <a:p>
            <a:pPr>
              <a:defRPr/>
            </a:pPr>
            <a:fld id="{6BFFE496-05FA-489A-8F6A-724690EDCCDA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1"/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>
        <a:spcBef>
          <a:spcPts val="0"/>
        </a:spcBef>
        <a:spcAft>
          <a:spcPts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8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9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chart" Target="../charts/chart4.xml" /><Relationship Id="rId4" Type="http://schemas.openxmlformats.org/officeDocument/2006/relationships/chart" Target="../charts/chart5.xml" 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diagramData" Target="../diagrams/data1.xml" /><Relationship Id="rId4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chart" Target="../charts/chart6.xml" /><Relationship Id="rId4" Type="http://schemas.openxmlformats.org/officeDocument/2006/relationships/chart" Target="../charts/chart7.xml" /><Relationship Id="rId5" Type="http://schemas.openxmlformats.org/officeDocument/2006/relationships/chart" Target="../charts/chart8.xml" 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chart" Target="../charts/chart1.xml" 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chart" Target="../charts/chart2.xml" /><Relationship Id="rId4" Type="http://schemas.openxmlformats.org/officeDocument/2006/relationships/chart" Target="../charts/chart3.xml" 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401244"/>
            <a:ext cx="9144000" cy="314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4" tIns="46037" rIns="92074" bIns="46037" anchor="ctr"/>
          <a:lstStyle/>
          <a:p>
            <a:pPr algn="ctr">
              <a:defRPr/>
            </a:pPr>
            <a:endParaRPr lang="ru-RU" b="1" cap="all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ru-RU" b="1" cap="all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endParaRPr b="1" cap="all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800" b="1" i="0" u="none" strike="noStrike" cap="all" spc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Основные показатели надзорной деятельности </a:t>
            </a:r>
            <a:r>
              <a:rPr lang="ru-RU" sz="1800" b="1" i="0" u="none" strike="noStrike" cap="all" spc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межрегионального отдела государственного строительного надзора и надзора за саморегулируемыми организациями</a:t>
            </a:r>
            <a:endParaRPr lang="ru-RU" b="1" cap="all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b="1" cap="all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ru-RU" b="1" cap="all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2025 г.</a:t>
            </a:r>
            <a:br>
              <a:rPr lang="ru-RU" b="1" cap="all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endParaRPr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lang="ru-RU" sz="2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 scaled="1"/>
              </a:gradFill>
              <a:latin typeface="Calibri"/>
              <a:cs typeface="Calibri"/>
            </a:endParaRPr>
          </a:p>
        </p:txBody>
      </p:sp>
      <p:grpSp>
        <p:nvGrpSpPr>
          <p:cNvPr id="2053" name="Group 36"/>
          <p:cNvGrpSpPr/>
          <p:nvPr/>
        </p:nvGrpSpPr>
        <p:grpSpPr bwMode="auto">
          <a:xfrm>
            <a:off x="0" y="126999"/>
            <a:ext cx="9144000" cy="1611312"/>
            <a:chOff x="0" y="0"/>
            <a:chExt cx="9144000" cy="1611312"/>
          </a:xfrm>
        </p:grpSpPr>
        <p:sp>
          <p:nvSpPr>
            <p:cNvPr id="2060" name="Rectangle 37"/>
            <p:cNvSpPr>
              <a:spLocks noChangeArrowheads="1"/>
            </p:cNvSpPr>
            <p:nvPr/>
          </p:nvSpPr>
          <p:spPr bwMode="auto">
            <a:xfrm>
              <a:off x="0" y="947737"/>
              <a:ext cx="9144000" cy="93662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 sz="1400" b="1">
                <a:latin typeface="Calibri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1125537"/>
              <a:ext cx="9144000" cy="263525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400" b="1">
                <a:latin typeface="Calibri"/>
                <a:cs typeface="Calibri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1035050"/>
              <a:ext cx="9144000" cy="128587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400" b="1">
                <a:latin typeface="Calibri"/>
                <a:cs typeface="Calibri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519112" y="0"/>
              <a:ext cx="8320447" cy="83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 scaled="1"/>
                  </a:gradFill>
                  <a:latin typeface="Times New Roman"/>
                  <a:ea typeface="Times New Roman"/>
                  <a:cs typeface="Times New Roman"/>
                </a:rPr>
                <a:t>Центральное управление Федеральной службы по экологическому, </a:t>
              </a:r>
              <a:endParaRPr>
                <a:latin typeface="Times New Roman"/>
                <a:cs typeface="Times New Roman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 scaled="1"/>
                  </a:gradFill>
                  <a:latin typeface="Times New Roman"/>
                  <a:ea typeface="Times New Roman"/>
                  <a:cs typeface="Times New Roman"/>
                </a:rPr>
                <a:t>технологическому и атомному надзору</a:t>
              </a:r>
              <a:endParaRPr>
                <a:latin typeface="Times New Roman"/>
                <a:cs typeface="Times New Roman"/>
              </a:endParaRPr>
            </a:p>
          </p:txBody>
        </p:sp>
        <p:pic>
          <p:nvPicPr>
            <p:cNvPr id="206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323849" y="422274"/>
              <a:ext cx="1057275" cy="11890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428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799626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1836018140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77" y="272155"/>
            <a:ext cx="465133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0776225" name="Rectangle 3"/>
          <p:cNvSpPr>
            <a:spLocks noChangeArrowheads="1" noGrp="1"/>
          </p:cNvSpPr>
          <p:nvPr>
            <p:ph type="title" idx="4294967295"/>
          </p:nvPr>
        </p:nvSpPr>
        <p:spPr bwMode="auto">
          <a:xfrm>
            <a:off x="713457" y="216693"/>
            <a:ext cx="7772400" cy="54927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>
              <a:latin typeface="Times New Roman"/>
              <a:cs typeface="Times New Roman"/>
            </a:endParaRPr>
          </a:p>
        </p:txBody>
      </p:sp>
      <p:graphicFrame>
        <p:nvGraphicFramePr>
          <p:cNvPr id="801980991" name="Таблица 5"/>
          <p:cNvGraphicFramePr>
            <a:graphicFrameLocks xmlns:a="http://schemas.openxmlformats.org/drawingml/2006/main"/>
          </p:cNvGraphicFramePr>
          <p:nvPr/>
        </p:nvGraphicFramePr>
        <p:xfrm>
          <a:off x="161677" y="1305122"/>
          <a:ext cx="8976063" cy="134873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8963363"/>
              </a:tblGrid>
              <a:tr h="43204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«Автомобильная дорога М-3 «Украина» - Москва - Калуга - Брянск - граница с Украиной. Реконструкция с последующей эксплуатацией на платной основе федеральной автомобильной дороги М-3 «Украина» - от Москвы через Калугу, Брянск, до границы с Украиной (на Киев)», расположенный по адресу: Московская область, Наро-Фоминский городской округ; Калужская область, муниципальный район «Малоярославецкий»</a:t>
                      </a:r>
                      <a:endParaRPr sz="26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708940944" name="Номер слайда 11"/>
          <p:cNvSpPr>
            <a:spLocks noGrp="1"/>
          </p:cNvSpPr>
          <p:nvPr/>
        </p:nvSpPr>
        <p:spPr bwMode="auto">
          <a:xfrm flipH="0" flipV="0">
            <a:off x="4367520" y="6489198"/>
            <a:ext cx="408959" cy="404659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6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10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30092699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704933" y="3162453"/>
            <a:ext cx="4147515" cy="2870915"/>
          </a:xfrm>
          <a:prstGeom prst="rect">
            <a:avLst/>
          </a:prstGeom>
        </p:spPr>
      </p:pic>
      <p:pic>
        <p:nvPicPr>
          <p:cNvPr id="191809574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91547" y="3162453"/>
            <a:ext cx="4147515" cy="2870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1084858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24698936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78" y="272156"/>
            <a:ext cx="465134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00182276" name="Rectangle 3"/>
          <p:cNvSpPr>
            <a:spLocks noChangeArrowheads="1" noGrp="1"/>
          </p:cNvSpPr>
          <p:nvPr>
            <p:ph type="title" idx="4294967295"/>
          </p:nvPr>
        </p:nvSpPr>
        <p:spPr bwMode="auto">
          <a:xfrm>
            <a:off x="713457" y="216693"/>
            <a:ext cx="7772400" cy="54927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>
              <a:latin typeface="Times New Roman"/>
              <a:cs typeface="Times New Roman"/>
            </a:endParaRPr>
          </a:p>
        </p:txBody>
      </p:sp>
      <p:graphicFrame>
        <p:nvGraphicFramePr>
          <p:cNvPr id="1281174551" name="Таблица 5"/>
          <p:cNvGraphicFramePr>
            <a:graphicFrameLocks xmlns:a="http://schemas.openxmlformats.org/drawingml/2006/main"/>
          </p:cNvGraphicFramePr>
          <p:nvPr/>
        </p:nvGraphicFramePr>
        <p:xfrm>
          <a:off x="167936" y="1049357"/>
          <a:ext cx="8976063" cy="110489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8963364"/>
              </a:tblGrid>
              <a:tr h="43204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пригородно-городского</a:t>
                      </a:r>
                      <a:br>
                        <a:rPr sz="16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sz="16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пассажирского железнодорожного движения на участке Апрелевка –Железнодорожная. </a:t>
                      </a:r>
                      <a:endParaRPr sz="1600" b="1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sz="16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 XII «Строительство нового остановочного пункта Ольгино», расположенный по адресу: Московская область, г.о. Балашиха</a:t>
                      </a:r>
                      <a:endParaRPr sz="1600" b="1"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51098473" name="Номер слайда 11"/>
          <p:cNvSpPr>
            <a:spLocks noGrp="1"/>
          </p:cNvSpPr>
          <p:nvPr/>
        </p:nvSpPr>
        <p:spPr bwMode="auto">
          <a:xfrm flipH="0" flipV="0">
            <a:off x="4304791" y="6489198"/>
            <a:ext cx="400142" cy="40466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7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11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1144733648" name=""/>
          <p:cNvPicPr>
            <a:picLocks noChangeAspect="1"/>
          </p:cNvPicPr>
          <p:nvPr/>
        </p:nvPicPr>
        <p:blipFill>
          <a:blip r:embed="rId3"/>
          <a:srcRect l="0" t="0" r="0" b="3712"/>
          <a:stretch/>
        </p:blipFill>
        <p:spPr bwMode="auto">
          <a:xfrm flipH="0" flipV="0">
            <a:off x="1250194" y="2307961"/>
            <a:ext cx="6377735" cy="4085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6980367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683466508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77" y="272155"/>
            <a:ext cx="465133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367111506" name="Rectangle 3"/>
          <p:cNvSpPr>
            <a:spLocks noChangeArrowheads="1" noGrp="1"/>
          </p:cNvSpPr>
          <p:nvPr>
            <p:ph type="title" idx="4294967295"/>
          </p:nvPr>
        </p:nvSpPr>
        <p:spPr bwMode="auto">
          <a:xfrm>
            <a:off x="713457" y="216693"/>
            <a:ext cx="7772400" cy="54927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>
              <a:latin typeface="Times New Roman"/>
              <a:cs typeface="Times New Roman"/>
            </a:endParaRPr>
          </a:p>
        </p:txBody>
      </p:sp>
      <p:graphicFrame>
        <p:nvGraphicFramePr>
          <p:cNvPr id="329368061" name="Таблица 5"/>
          <p:cNvGraphicFramePr>
            <a:graphicFrameLocks xmlns:a="http://schemas.openxmlformats.org/drawingml/2006/main"/>
          </p:cNvGraphicFramePr>
          <p:nvPr/>
        </p:nvGraphicFramePr>
        <p:xfrm>
          <a:off x="161677" y="1075817"/>
          <a:ext cx="8976063" cy="110489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8963363"/>
              </a:tblGrid>
              <a:tr h="43204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«Реконструкция с последующей эксплуатацией на платной основе автомобильной дороги                       М-1 «Беларусь» - от Москвы через Смоленск до границы с Республикой Беларусь (на Минск, Брест) на участке км 84 - км 132, Московская область. Строительство транспортной развязки на км 86», расположенный по адресу: Московская область, Рузский городской округ</a:t>
                      </a:r>
                      <a:endParaRPr sz="1600" b="1"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64722939" name="Номер слайда 11"/>
          <p:cNvSpPr>
            <a:spLocks noGrp="1"/>
          </p:cNvSpPr>
          <p:nvPr/>
        </p:nvSpPr>
        <p:spPr bwMode="auto">
          <a:xfrm flipH="0" flipV="0">
            <a:off x="4384166" y="6489198"/>
            <a:ext cx="440971" cy="40466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6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12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175159332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679192" y="2240138"/>
            <a:ext cx="5941034" cy="4097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687669" name="Номер слайда 11"/>
          <p:cNvSpPr>
            <a:spLocks noGrp="1"/>
          </p:cNvSpPr>
          <p:nvPr/>
        </p:nvSpPr>
        <p:spPr bwMode="auto">
          <a:xfrm flipH="0" flipV="0">
            <a:off x="4392986" y="6489199"/>
            <a:ext cx="390489" cy="40466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8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13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137882218" name="Rectangle 3"/>
          <p:cNvSpPr>
            <a:spLocks noChangeArrowheads="1" noGrp="1"/>
          </p:cNvSpPr>
          <p:nvPr>
            <p:ph type="title" idx="4294967295"/>
          </p:nvPr>
        </p:nvSpPr>
        <p:spPr bwMode="auto">
          <a:xfrm>
            <a:off x="846747" y="138693"/>
            <a:ext cx="7772400" cy="54927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 sz="1600" b="1">
              <a:solidFill>
                <a:srgbClr val="2D2D8A"/>
              </a:solidFill>
              <a:latin typeface="Times New Roman"/>
              <a:cs typeface="Times New Roman"/>
            </a:endParaRPr>
          </a:p>
        </p:txBody>
      </p:sp>
      <p:sp>
        <p:nvSpPr>
          <p:cNvPr id="316636061" name="Line 2"/>
          <p:cNvSpPr>
            <a:spLocks noChangeShapeType="1"/>
          </p:cNvSpPr>
          <p:nvPr/>
        </p:nvSpPr>
        <p:spPr bwMode="auto">
          <a:xfrm flipH="0" flipV="1">
            <a:off x="21913" y="803610"/>
            <a:ext cx="909829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squar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179391082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221" y="161803"/>
            <a:ext cx="465135" cy="4905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96220208" name=""/>
          <p:cNvGraphicFramePr>
            <a:graphicFrameLocks xmlns:a="http://schemas.openxmlformats.org/drawingml/2006/main"/>
          </p:cNvGraphicFramePr>
          <p:nvPr/>
        </p:nvGraphicFramePr>
        <p:xfrm>
          <a:off x="1122552" y="1031868"/>
          <a:ext cx="3184009" cy="525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84922434" name=""/>
          <p:cNvGraphicFramePr>
            <a:graphicFrameLocks xmlns:a="http://schemas.openxmlformats.org/drawingml/2006/main"/>
          </p:cNvGraphicFramePr>
          <p:nvPr/>
        </p:nvGraphicFramePr>
        <p:xfrm>
          <a:off x="5032801" y="1031868"/>
          <a:ext cx="3184011" cy="525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8575392" name="Номер слайда 11"/>
          <p:cNvSpPr>
            <a:spLocks noGrp="1"/>
          </p:cNvSpPr>
          <p:nvPr/>
        </p:nvSpPr>
        <p:spPr bwMode="auto">
          <a:xfrm flipH="0" flipV="0">
            <a:off x="4392985" y="6489198"/>
            <a:ext cx="390488" cy="40466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7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14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10652459" name="Rectangle 3"/>
          <p:cNvSpPr>
            <a:spLocks noChangeArrowheads="1" noGrp="1"/>
          </p:cNvSpPr>
          <p:nvPr>
            <p:ph type="title" idx="4294967295"/>
          </p:nvPr>
        </p:nvSpPr>
        <p:spPr bwMode="auto">
          <a:xfrm>
            <a:off x="846747" y="138692"/>
            <a:ext cx="7772400" cy="54927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 sz="1600" b="1">
              <a:solidFill>
                <a:srgbClr val="2D2D8A"/>
              </a:solidFill>
              <a:latin typeface="Times New Roman"/>
              <a:cs typeface="Times New Roman"/>
            </a:endParaRPr>
          </a:p>
        </p:txBody>
      </p:sp>
      <p:sp>
        <p:nvSpPr>
          <p:cNvPr id="1181863526" name="Line 2"/>
          <p:cNvSpPr>
            <a:spLocks noChangeShapeType="1"/>
          </p:cNvSpPr>
          <p:nvPr/>
        </p:nvSpPr>
        <p:spPr bwMode="auto">
          <a:xfrm flipH="0" flipV="1">
            <a:off x="21912" y="803610"/>
            <a:ext cx="9098291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squar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192188148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221" y="161802"/>
            <a:ext cx="465134" cy="4905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46546709" name="Схема 7"/>
          <p:cNvGraphicFramePr>
            <a:graphicFrameLocks xmlns:a="http://schemas.openxmlformats.org/drawingml/2006/main"/>
          </p:cNvGraphicFramePr>
          <p:nvPr/>
        </p:nvGraphicFramePr>
        <p:xfrm flipH="0" flipV="0">
          <a:off x="282278" y="1443934"/>
          <a:ext cx="8517181" cy="4753791"/>
          <a:chOff x="0" y="0"/>
          <a:chExt cx="8517181" cy="4753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sp>
        <p:nvSpPr>
          <p:cNvPr id="116102772" name="Прямоугольник 21"/>
          <p:cNvSpPr/>
          <p:nvPr/>
        </p:nvSpPr>
        <p:spPr bwMode="auto">
          <a:xfrm flipH="0" flipV="0">
            <a:off x="348960" y="1092528"/>
            <a:ext cx="8550834" cy="289919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algn="ctr">
              <a:defRPr/>
            </a:pPr>
            <a:r>
              <a:rPr sz="1600" b="1">
                <a:solidFill>
                  <a:schemeClr val="tx1"/>
                </a:solidFill>
                <a:latin typeface="Times New Roman"/>
                <a:cs typeface="Times New Roman"/>
              </a:rPr>
              <a:t>Профилактические мероприятия 2025 г./ 2024 г. (шт.)</a:t>
            </a:r>
            <a:endParaRPr sz="16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192235" name="Номер слайда 11"/>
          <p:cNvSpPr>
            <a:spLocks noGrp="1"/>
          </p:cNvSpPr>
          <p:nvPr/>
        </p:nvSpPr>
        <p:spPr bwMode="auto">
          <a:xfrm flipH="0" flipV="0">
            <a:off x="4384166" y="6489199"/>
            <a:ext cx="399309" cy="40466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8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15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64957211" name="Rectangle 3"/>
          <p:cNvSpPr>
            <a:spLocks noChangeArrowheads="1" noGrp="1"/>
          </p:cNvSpPr>
          <p:nvPr>
            <p:ph type="title" idx="4294967295"/>
          </p:nvPr>
        </p:nvSpPr>
        <p:spPr bwMode="auto">
          <a:xfrm>
            <a:off x="846747" y="138693"/>
            <a:ext cx="7772400" cy="54927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 sz="1600" b="1">
              <a:solidFill>
                <a:srgbClr val="2D2D8A"/>
              </a:solidFill>
              <a:latin typeface="Times New Roman"/>
              <a:cs typeface="Times New Roman"/>
            </a:endParaRPr>
          </a:p>
        </p:txBody>
      </p:sp>
      <p:sp>
        <p:nvSpPr>
          <p:cNvPr id="432635947" name="Line 2"/>
          <p:cNvSpPr>
            <a:spLocks noChangeShapeType="1"/>
          </p:cNvSpPr>
          <p:nvPr/>
        </p:nvSpPr>
        <p:spPr bwMode="auto">
          <a:xfrm flipH="0" flipV="1">
            <a:off x="21913" y="803610"/>
            <a:ext cx="909829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squar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1286361081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221" y="161803"/>
            <a:ext cx="465135" cy="4905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92562775" name=""/>
          <p:cNvGraphicFramePr>
            <a:graphicFrameLocks xmlns:a="http://schemas.openxmlformats.org/drawingml/2006/main"/>
          </p:cNvGraphicFramePr>
          <p:nvPr/>
        </p:nvGraphicFramePr>
        <p:xfrm>
          <a:off x="123588" y="952492"/>
          <a:ext cx="3119014" cy="531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0810649" name=""/>
          <p:cNvGraphicFramePr>
            <a:graphicFrameLocks xmlns:a="http://schemas.openxmlformats.org/drawingml/2006/main"/>
          </p:cNvGraphicFramePr>
          <p:nvPr/>
        </p:nvGraphicFramePr>
        <p:xfrm>
          <a:off x="3242610" y="952492"/>
          <a:ext cx="2980656" cy="531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1874903" name=""/>
          <p:cNvGraphicFramePr>
            <a:graphicFrameLocks xmlns:a="http://schemas.openxmlformats.org/drawingml/2006/main"/>
          </p:cNvGraphicFramePr>
          <p:nvPr/>
        </p:nvGraphicFramePr>
        <p:xfrm>
          <a:off x="6013957" y="1102985"/>
          <a:ext cx="2868124" cy="538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66861829" name=""/>
          <p:cNvSpPr txBox="1"/>
          <p:nvPr/>
        </p:nvSpPr>
        <p:spPr bwMode="auto">
          <a:xfrm flipH="0" flipV="0">
            <a:off x="5540604" y="1389019"/>
            <a:ext cx="1873321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1600" b="1">
                <a:latin typeface="Times New Roman"/>
                <a:ea typeface="Times New Roman"/>
                <a:cs typeface="Times New Roman"/>
              </a:rPr>
              <a:t>Штрафы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079996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950578047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76" y="272154"/>
            <a:ext cx="465132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664858040" name="Rectangle 3"/>
          <p:cNvSpPr>
            <a:spLocks noChangeArrowheads="1" noGrp="1"/>
          </p:cNvSpPr>
          <p:nvPr>
            <p:ph type="title" idx="4294967295"/>
          </p:nvPr>
        </p:nvSpPr>
        <p:spPr bwMode="auto">
          <a:xfrm>
            <a:off x="713457" y="216693"/>
            <a:ext cx="7772400" cy="54927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30396270" name="Номер слайда 11"/>
          <p:cNvSpPr>
            <a:spLocks noGrp="1"/>
          </p:cNvSpPr>
          <p:nvPr/>
        </p:nvSpPr>
        <p:spPr bwMode="auto">
          <a:xfrm flipH="0" flipV="0">
            <a:off x="4276548" y="6489198"/>
            <a:ext cx="467429" cy="404659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5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16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70475288" name="Прямоугольник 21"/>
          <p:cNvSpPr/>
          <p:nvPr/>
        </p:nvSpPr>
        <p:spPr bwMode="auto">
          <a:xfrm flipH="0" flipV="0">
            <a:off x="348961" y="1092529"/>
            <a:ext cx="8531395" cy="1783439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61850" indent="-261850" algn="just">
              <a:buFont typeface="Wingdings"/>
              <a:buChar char="ü"/>
              <a:defRPr/>
            </a:pPr>
            <a:r>
              <a:rPr lang="ru-RU" sz="1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2025 г. в рамках государственного строительного надзора контрольные (надзорные) материалы с использованием мобильного приложения «Инспектор» не проводились </a:t>
            </a:r>
            <a:br>
              <a:rPr lang="ru-RU" sz="1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(по техническим причинам).</a:t>
            </a:r>
            <a:endParaRPr b="1">
              <a:solidFill>
                <a:schemeClr val="tx1"/>
              </a:solidFill>
            </a:endParaRPr>
          </a:p>
          <a:p>
            <a:pPr marL="261850" indent="-261850" algn="just">
              <a:buFont typeface="Wingdings"/>
              <a:buChar char="ü"/>
              <a:defRPr/>
            </a:pPr>
            <a:endParaRPr>
              <a:solidFill>
                <a:schemeClr val="tx1"/>
              </a:solidFill>
            </a:endParaRPr>
          </a:p>
          <a:p>
            <a:pPr marL="261850" indent="-261850" algn="just">
              <a:buFont typeface="Wingdings"/>
              <a:buChar char="ü"/>
              <a:defRPr/>
            </a:pPr>
            <a:r>
              <a:rPr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Отделом в 2025 г. проведены встречи с представителями высшего учебного заведения (НИУ МГСУ). На государственную службу принято 2 выпускника НИУ МГСУ </a:t>
            </a:r>
            <a:br>
              <a:rPr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должности государственного инспектора.</a:t>
            </a:r>
            <a:endParaRPr sz="16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23998326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01790" y="3060198"/>
            <a:ext cx="2506542" cy="3342057"/>
          </a:xfrm>
          <a:prstGeom prst="rect">
            <a:avLst/>
          </a:prstGeom>
        </p:spPr>
      </p:pic>
      <p:pic>
        <p:nvPicPr>
          <p:cNvPr id="2046775575" name=""/>
          <p:cNvPicPr>
            <a:picLocks noChangeAspect="1"/>
          </p:cNvPicPr>
          <p:nvPr/>
        </p:nvPicPr>
        <p:blipFill>
          <a:blip r:embed="rId4"/>
          <a:srcRect l="10571" t="0" r="0" b="0"/>
          <a:stretch/>
        </p:blipFill>
        <p:spPr bwMode="auto">
          <a:xfrm flipH="0" flipV="0">
            <a:off x="3211180" y="3060198"/>
            <a:ext cx="5483968" cy="3342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2744344" name="Rectangle 3"/>
          <p:cNvSpPr>
            <a:spLocks noChangeArrowheads="1" noGrp="1"/>
          </p:cNvSpPr>
          <p:nvPr>
            <p:ph type="title" idx="4294967295"/>
          </p:nvPr>
        </p:nvSpPr>
        <p:spPr bwMode="auto">
          <a:xfrm>
            <a:off x="846747" y="138694"/>
            <a:ext cx="7772400" cy="54927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 sz="1600" b="1">
              <a:solidFill>
                <a:srgbClr val="2D2D8A"/>
              </a:solidFill>
              <a:latin typeface="Times New Roman"/>
              <a:cs typeface="Times New Roman"/>
            </a:endParaRPr>
          </a:p>
        </p:txBody>
      </p:sp>
      <p:sp>
        <p:nvSpPr>
          <p:cNvPr id="1819325084" name="Line 2"/>
          <p:cNvSpPr>
            <a:spLocks noChangeShapeType="1"/>
          </p:cNvSpPr>
          <p:nvPr/>
        </p:nvSpPr>
        <p:spPr bwMode="auto">
          <a:xfrm flipV="1">
            <a:off x="0" y="764703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2144219503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222" y="161804"/>
            <a:ext cx="465136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925425948" name="Скругленный прямоугольник 1"/>
          <p:cNvSpPr>
            <a:spLocks noChangeArrowheads="1"/>
          </p:cNvSpPr>
          <p:nvPr/>
        </p:nvSpPr>
        <p:spPr bwMode="auto">
          <a:xfrm flipH="0" flipV="0">
            <a:off x="900486" y="881381"/>
            <a:ext cx="7487708" cy="963437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Межрегиональный отдел государственного строительного надзора </a:t>
            </a:r>
            <a:br>
              <a:rPr lang="ru-RU"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надзора </a:t>
            </a:r>
            <a:r>
              <a:rPr lang="ru-RU"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саморегулируемыми организациями осуществляет </a:t>
            </a:r>
            <a:br>
              <a:rPr lang="ru-RU"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свою деятельность </a:t>
            </a:r>
            <a:r>
              <a:rPr lang="ru-RU" sz="1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территориях 6 субъектов РФ: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21539188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511403" y="6489200"/>
            <a:ext cx="265873" cy="404663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2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1723784720" name="Рисунок 8"/>
          <p:cNvPicPr>
            <a:picLocks noChangeAspect="1"/>
          </p:cNvPicPr>
          <p:nvPr/>
        </p:nvPicPr>
        <p:blipFill>
          <a:blip r:embed="rId3"/>
          <a:srcRect l="0" t="0" r="0" b="0"/>
          <a:stretch/>
        </p:blipFill>
        <p:spPr bwMode="auto">
          <a:xfrm>
            <a:off x="971599" y="1844823"/>
            <a:ext cx="7357881" cy="4582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1658320" name="Скругленный прямоугольник 4"/>
          <p:cNvSpPr/>
          <p:nvPr/>
        </p:nvSpPr>
        <p:spPr bwMode="auto">
          <a:xfrm>
            <a:off x="2549387" y="1074626"/>
            <a:ext cx="4176463" cy="43204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/>
          </a:p>
        </p:txBody>
      </p:sp>
      <p:sp>
        <p:nvSpPr>
          <p:cNvPr id="1575860806" name="Скругленный прямоугольник 7"/>
          <p:cNvSpPr/>
          <p:nvPr/>
        </p:nvSpPr>
        <p:spPr bwMode="auto">
          <a:xfrm flipH="0" flipV="0">
            <a:off x="2549386" y="1726098"/>
            <a:ext cx="4176461" cy="43466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spcBef>
                <a:spcPts val="598"/>
              </a:spcBef>
              <a:buFontTx/>
              <a:buNone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2025 г. –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344</a:t>
            </a:r>
            <a:endParaRPr sz="14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694366627" name="Стрелка вниз 14"/>
          <p:cNvSpPr/>
          <p:nvPr/>
        </p:nvSpPr>
        <p:spPr bwMode="auto">
          <a:xfrm>
            <a:off x="4614536" y="1506673"/>
            <a:ext cx="72007" cy="21942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4819913" name="TextBox 244819912"/>
          <p:cNvSpPr txBox="1"/>
          <p:nvPr/>
        </p:nvSpPr>
        <p:spPr bwMode="auto">
          <a:xfrm flipH="0" flipV="0">
            <a:off x="2572059" y="1021709"/>
            <a:ext cx="4163508" cy="80503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599"/>
              </a:spcBef>
              <a:buFontTx/>
              <a:buNone/>
              <a:defRPr/>
            </a:pPr>
            <a:r>
              <a:rPr lang="ru-RU" sz="1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Число объектов капитального строительства в части строительного надзора:</a:t>
            </a:r>
            <a:endParaRPr sz="1600" b="1">
              <a:solidFill>
                <a:schemeClr val="tx1"/>
              </a:solidFill>
              <a:latin typeface="Arial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026161090" name="Номер слайда 11"/>
          <p:cNvSpPr>
            <a:spLocks noGrp="1"/>
          </p:cNvSpPr>
          <p:nvPr/>
        </p:nvSpPr>
        <p:spPr bwMode="auto">
          <a:xfrm>
            <a:off x="4504679" y="6489200"/>
            <a:ext cx="265873" cy="404663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9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3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72905774" name="Rectangle 3"/>
          <p:cNvSpPr>
            <a:spLocks noChangeArrowheads="1" noGrp="1"/>
          </p:cNvSpPr>
          <p:nvPr>
            <p:ph type="title" idx="4294967295"/>
          </p:nvPr>
        </p:nvSpPr>
        <p:spPr bwMode="auto">
          <a:xfrm>
            <a:off x="846747" y="138694"/>
            <a:ext cx="7772400" cy="54927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 sz="1600" b="1">
              <a:solidFill>
                <a:srgbClr val="2D2D8A"/>
              </a:solidFill>
              <a:latin typeface="Times New Roman"/>
              <a:cs typeface="Times New Roman"/>
            </a:endParaRPr>
          </a:p>
        </p:txBody>
      </p:sp>
      <p:sp>
        <p:nvSpPr>
          <p:cNvPr id="60818662" name="Line 2"/>
          <p:cNvSpPr>
            <a:spLocks noChangeShapeType="1"/>
          </p:cNvSpPr>
          <p:nvPr/>
        </p:nvSpPr>
        <p:spPr bwMode="auto">
          <a:xfrm flipH="0" flipV="1">
            <a:off x="21914" y="803610"/>
            <a:ext cx="909829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squar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1627098149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222" y="161804"/>
            <a:ext cx="465136" cy="4905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11319262" name=""/>
          <p:cNvGraphicFramePr>
            <a:graphicFrameLocks xmlns:a="http://schemas.openxmlformats.org/drawingml/2006/main"/>
          </p:cNvGraphicFramePr>
          <p:nvPr/>
        </p:nvGraphicFramePr>
        <p:xfrm>
          <a:off x="1984941" y="2257776"/>
          <a:ext cx="6410001" cy="402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27139621" name=""/>
          <p:cNvSpPr txBox="1"/>
          <p:nvPr/>
        </p:nvSpPr>
        <p:spPr bwMode="auto">
          <a:xfrm flipH="0" flipV="0">
            <a:off x="619637" y="2257776"/>
            <a:ext cx="2730608" cy="2865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Font typeface="Wingdings"/>
              <a:buChar char="ü"/>
              <a:defRPr/>
            </a:pPr>
            <a:r>
              <a:rPr sz="1400" b="1">
                <a:latin typeface="Times New Roman"/>
                <a:ea typeface="Times New Roman"/>
                <a:cs typeface="Times New Roman"/>
              </a:rPr>
              <a:t>Федеральный бюджет - 113</a:t>
            </a:r>
            <a:endParaRPr sz="1400" b="1">
              <a:latin typeface="Times New Roman"/>
              <a:ea typeface="Times New Roman"/>
              <a:cs typeface="Times New Roman"/>
            </a:endParaRPr>
          </a:p>
          <a:p>
            <a:pPr marL="283878" indent="-283878">
              <a:buFont typeface="Wingdings"/>
              <a:buChar char="ü"/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Дороги - 45</a:t>
            </a:r>
            <a:endParaRPr sz="1400" b="1">
              <a:latin typeface="Times New Roman"/>
              <a:cs typeface="Times New Roman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sz="1400" b="1">
                <a:latin typeface="Times New Roman"/>
                <a:ea typeface="Times New Roman"/>
                <a:cs typeface="Times New Roman"/>
              </a:rPr>
              <a:t>Субъекты - 38</a:t>
            </a:r>
            <a:endParaRPr sz="1400" b="1">
              <a:latin typeface="Times New Roman"/>
              <a:cs typeface="Times New Roman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sz="1400" b="1">
                <a:latin typeface="Times New Roman"/>
                <a:ea typeface="Times New Roman"/>
                <a:cs typeface="Times New Roman"/>
              </a:rPr>
              <a:t>Оборона - 34</a:t>
            </a:r>
            <a:endParaRPr sz="1400" b="1">
              <a:latin typeface="Times New Roman"/>
              <a:ea typeface="Times New Roman"/>
              <a:cs typeface="Times New Roman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sz="1400" b="1">
                <a:latin typeface="Times New Roman"/>
                <a:ea typeface="Times New Roman"/>
                <a:cs typeface="Times New Roman"/>
              </a:rPr>
              <a:t>Авиа - 16</a:t>
            </a:r>
            <a:endParaRPr sz="1400" b="1">
              <a:latin typeface="Times New Roman"/>
              <a:cs typeface="Times New Roman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sz="1400" b="1">
                <a:latin typeface="Times New Roman"/>
                <a:ea typeface="Times New Roman"/>
                <a:cs typeface="Times New Roman"/>
              </a:rPr>
              <a:t>Космос - 15</a:t>
            </a:r>
            <a:endParaRPr sz="1400" b="1">
              <a:latin typeface="Times New Roman"/>
              <a:cs typeface="Times New Roman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sz="1400" b="1">
                <a:latin typeface="Times New Roman"/>
                <a:ea typeface="Times New Roman"/>
                <a:cs typeface="Times New Roman"/>
              </a:rPr>
              <a:t>ЛЭП - 10</a:t>
            </a:r>
            <a:endParaRPr sz="1400" b="1">
              <a:latin typeface="Times New Roman"/>
              <a:cs typeface="Times New Roman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sz="1400" b="1">
                <a:latin typeface="Times New Roman"/>
                <a:ea typeface="Times New Roman"/>
                <a:cs typeface="Times New Roman"/>
              </a:rPr>
              <a:t>Уникальные - 7</a:t>
            </a:r>
            <a:endParaRPr sz="1400" b="1">
              <a:latin typeface="Times New Roman"/>
              <a:cs typeface="Times New Roman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sz="1400" b="1">
                <a:latin typeface="Times New Roman"/>
                <a:ea typeface="Times New Roman"/>
                <a:cs typeface="Times New Roman"/>
              </a:rPr>
              <a:t>Отходы - 5</a:t>
            </a:r>
            <a:endParaRPr sz="1400" b="1">
              <a:latin typeface="Times New Roman"/>
              <a:cs typeface="Times New Roman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sz="1400" b="1">
                <a:latin typeface="Times New Roman"/>
                <a:ea typeface="Times New Roman"/>
                <a:cs typeface="Times New Roman"/>
              </a:rPr>
              <a:t>ГТС - 5</a:t>
            </a:r>
            <a:endParaRPr sz="1400" b="1">
              <a:latin typeface="Times New Roman"/>
              <a:cs typeface="Times New Roman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sz="1400" b="1">
                <a:latin typeface="Times New Roman"/>
                <a:ea typeface="Times New Roman"/>
                <a:cs typeface="Times New Roman"/>
              </a:rPr>
              <a:t>ЖД - 5</a:t>
            </a:r>
            <a:endParaRPr sz="1400" b="1">
              <a:latin typeface="Times New Roman"/>
              <a:ea typeface="Times New Roman"/>
              <a:cs typeface="Times New Roman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sz="1400" b="1">
                <a:latin typeface="Times New Roman"/>
                <a:ea typeface="Times New Roman"/>
                <a:cs typeface="Times New Roman"/>
              </a:rPr>
              <a:t>Культура - 4</a:t>
            </a:r>
            <a:endParaRPr sz="1400" b="1">
              <a:latin typeface="Times New Roman"/>
              <a:cs typeface="Times New Roman"/>
            </a:endParaRPr>
          </a:p>
          <a:p>
            <a:pPr marL="283879" indent="-283879">
              <a:buFont typeface="Wingdings"/>
              <a:buChar char="ü"/>
              <a:defRPr/>
            </a:pPr>
            <a:r>
              <a:rPr sz="1400" b="1">
                <a:latin typeface="Times New Roman"/>
                <a:ea typeface="Times New Roman"/>
                <a:cs typeface="Times New Roman"/>
              </a:rPr>
              <a:t>ТЭЦ - 1</a:t>
            </a:r>
            <a:endParaRPr sz="14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5442844" name="Скругленный прямоугольник 4"/>
          <p:cNvSpPr/>
          <p:nvPr/>
        </p:nvSpPr>
        <p:spPr bwMode="auto">
          <a:xfrm>
            <a:off x="251518" y="1700806"/>
            <a:ext cx="4176462" cy="43204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/>
          </a:p>
        </p:txBody>
      </p:sp>
      <p:sp>
        <p:nvSpPr>
          <p:cNvPr id="1187479017" name="Скругленный прямоугольник 7"/>
          <p:cNvSpPr/>
          <p:nvPr/>
        </p:nvSpPr>
        <p:spPr bwMode="auto">
          <a:xfrm flipH="0" flipV="0">
            <a:off x="277362" y="2384883"/>
            <a:ext cx="4150620" cy="44615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spcBef>
                <a:spcPts val="598"/>
              </a:spcBef>
              <a:buFontTx/>
              <a:buNone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2025 г. –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344</a:t>
            </a:r>
            <a:endParaRPr sz="14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74619811" name="Скругленный прямоугольник 11"/>
          <p:cNvSpPr/>
          <p:nvPr/>
        </p:nvSpPr>
        <p:spPr bwMode="auto">
          <a:xfrm>
            <a:off x="2060877" y="4457709"/>
            <a:ext cx="5077557" cy="86409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ыдано заключений о соответ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ствии за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2025 г. –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71</a:t>
            </a:r>
            <a:endParaRPr sz="1400" b="1" i="0" u="none" strike="noStrike" cap="none" spc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5961084" name="Стрелка вниз 14"/>
          <p:cNvSpPr/>
          <p:nvPr/>
        </p:nvSpPr>
        <p:spPr bwMode="auto">
          <a:xfrm>
            <a:off x="2195734" y="2132856"/>
            <a:ext cx="72006" cy="21942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2099937" name="Стрелка вниз 15"/>
          <p:cNvSpPr/>
          <p:nvPr/>
        </p:nvSpPr>
        <p:spPr bwMode="auto">
          <a:xfrm>
            <a:off x="6804246" y="2132853"/>
            <a:ext cx="72006" cy="21942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76552865" name="Скругленный прямоугольник 5"/>
          <p:cNvSpPr/>
          <p:nvPr/>
        </p:nvSpPr>
        <p:spPr bwMode="auto">
          <a:xfrm>
            <a:off x="4788022" y="1700806"/>
            <a:ext cx="4104454" cy="43204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spcBef>
                <a:spcPts val="598"/>
              </a:spcBef>
              <a:buFontTx/>
              <a:buNone/>
              <a:defRPr/>
            </a:pPr>
            <a:r>
              <a:rPr lang="ru-RU" sz="1200" b="1" i="0" u="none" strike="noStrike" cap="none" spc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</a:rPr>
              <a:t>Число СРО</a:t>
            </a:r>
            <a:endParaRPr sz="1200" b="1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sp>
        <p:nvSpPr>
          <p:cNvPr id="37954209" name="Скругленный прямоугольник 8"/>
          <p:cNvSpPr/>
          <p:nvPr/>
        </p:nvSpPr>
        <p:spPr bwMode="auto">
          <a:xfrm flipH="0" flipV="0">
            <a:off x="4783475" y="2384883"/>
            <a:ext cx="4108999" cy="1803600"/>
          </a:xfrm>
          <a:prstGeom prst="roundRect">
            <a:avLst>
              <a:gd name="adj" fmla="val 166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/>
              <a:buChar char="Ø"/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Строительство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4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ru-RU" sz="14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4</a:t>
            </a:r>
            <a:endParaRPr sz="1400" b="1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marL="742950" lvl="1" indent="-285750">
              <a:buFont typeface="Wingdings"/>
              <a:buChar char="Ø"/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Архитектурно-строительное проектирование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</a:t>
            </a:r>
            <a:r>
              <a:rPr lang="ru-RU" sz="14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11</a:t>
            </a:r>
            <a:endParaRPr sz="1400" b="1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marL="742950" lvl="1" indent="-285750">
              <a:buFont typeface="Wingdings"/>
              <a:buChar char="Ø"/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Инженерные изыскания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4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1</a:t>
            </a:r>
            <a:endParaRPr sz="140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endParaRPr sz="140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r>
              <a:rPr lang="ru-RU" sz="14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ВСЕГО:</a:t>
            </a:r>
            <a:r>
              <a:rPr lang="ru-RU" sz="14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3</a:t>
            </a:r>
            <a:r>
              <a:rPr lang="ru-RU" sz="14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6</a:t>
            </a:r>
            <a:endParaRPr/>
          </a:p>
        </p:txBody>
      </p:sp>
      <p:sp>
        <p:nvSpPr>
          <p:cNvPr id="722379251" name="TextBox 244819912"/>
          <p:cNvSpPr txBox="1"/>
          <p:nvPr/>
        </p:nvSpPr>
        <p:spPr bwMode="auto">
          <a:xfrm flipH="0" flipV="0">
            <a:off x="277359" y="1653255"/>
            <a:ext cx="4153068" cy="80503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598"/>
              </a:spcBef>
              <a:buFontTx/>
              <a:buNone/>
              <a:defRPr/>
            </a:pPr>
            <a:r>
              <a:rPr lang="ru-RU" sz="1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Число объектов капитального строительства в части строительного надзора :</a:t>
            </a:r>
            <a:endParaRPr sz="1600" b="1">
              <a:solidFill>
                <a:schemeClr val="tx1"/>
              </a:solidFill>
              <a:latin typeface="Arial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555793292" name="Скругленный прямоугольник 11"/>
          <p:cNvSpPr/>
          <p:nvPr/>
        </p:nvSpPr>
        <p:spPr bwMode="auto">
          <a:xfrm>
            <a:off x="2060877" y="5440867"/>
            <a:ext cx="5077557" cy="86409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Количество поступивших объ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ектов за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2025 г.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</a:t>
            </a:r>
            <a:endParaRPr sz="1400" b="1" i="0" u="none" strike="noStrike" cap="none" spc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89198582" name="Номер слайда 11"/>
          <p:cNvSpPr>
            <a:spLocks noGrp="1"/>
          </p:cNvSpPr>
          <p:nvPr/>
        </p:nvSpPr>
        <p:spPr bwMode="auto">
          <a:xfrm>
            <a:off x="4467074" y="6489199"/>
            <a:ext cx="265872" cy="40466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8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4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35061991" name="Rectangle 3"/>
          <p:cNvSpPr>
            <a:spLocks noChangeArrowheads="1" noGrp="1"/>
          </p:cNvSpPr>
          <p:nvPr>
            <p:ph type="title" idx="4294967295"/>
          </p:nvPr>
        </p:nvSpPr>
        <p:spPr bwMode="auto">
          <a:xfrm>
            <a:off x="846747" y="138693"/>
            <a:ext cx="7772400" cy="54927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 sz="1600" b="1">
              <a:solidFill>
                <a:srgbClr val="2D2D8A"/>
              </a:solidFill>
              <a:latin typeface="Times New Roman"/>
              <a:cs typeface="Times New Roman"/>
            </a:endParaRPr>
          </a:p>
        </p:txBody>
      </p:sp>
      <p:sp>
        <p:nvSpPr>
          <p:cNvPr id="1658351352" name="Line 2"/>
          <p:cNvSpPr>
            <a:spLocks noChangeShapeType="1"/>
          </p:cNvSpPr>
          <p:nvPr/>
        </p:nvSpPr>
        <p:spPr bwMode="auto">
          <a:xfrm flipH="0" flipV="1">
            <a:off x="21913" y="803610"/>
            <a:ext cx="909829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squar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1974285692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221" y="161803"/>
            <a:ext cx="465135" cy="490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9105494" name="Скругленный прямоугольник 4"/>
          <p:cNvSpPr/>
          <p:nvPr/>
        </p:nvSpPr>
        <p:spPr bwMode="auto">
          <a:xfrm flipH="0" flipV="0">
            <a:off x="3601171" y="1558487"/>
            <a:ext cx="1922638" cy="43204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/>
          </a:p>
        </p:txBody>
      </p:sp>
      <p:sp>
        <p:nvSpPr>
          <p:cNvPr id="395855635" name="Скругленный прямоугольник 7"/>
          <p:cNvSpPr/>
          <p:nvPr/>
        </p:nvSpPr>
        <p:spPr bwMode="auto">
          <a:xfrm flipH="0" flipV="0">
            <a:off x="2407651" y="2242563"/>
            <a:ext cx="4312707" cy="281097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99"/>
              </a:spcBef>
              <a:defRPr/>
            </a:pPr>
            <a:r>
              <a:rPr lang="ru-RU" sz="1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Межрегиональный отдел государственного строительного надзора и надзора </a:t>
            </a:r>
            <a:r>
              <a:rPr lang="ru-RU" sz="1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саморегулируемыми организациями</a:t>
            </a:r>
            <a:r>
              <a:rPr lang="ru-RU" sz="1600" b="1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endParaRPr lang="ru-RU" sz="16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spcBef>
                <a:spcPts val="599"/>
              </a:spcBef>
              <a:defRPr/>
            </a:pPr>
            <a:endParaRPr lang="ru-RU" sz="16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штатная численность – </a:t>
            </a:r>
            <a:r>
              <a:rPr lang="ru-RU" sz="1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22 </a:t>
            </a:r>
            <a:br>
              <a:rPr lang="ru-RU" sz="1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фактическая – </a:t>
            </a:r>
            <a:r>
              <a:rPr lang="ru-RU" sz="1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17</a:t>
            </a:r>
            <a:endParaRPr lang="ru-RU" sz="16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sz="16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отдел укомплектован </a:t>
            </a:r>
            <a:endParaRPr sz="16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77</a:t>
            </a:r>
            <a:r>
              <a:rPr lang="ru-RU" sz="1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%</a:t>
            </a:r>
            <a:endParaRPr sz="16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15535127" name="Стрелка вниз 14"/>
          <p:cNvSpPr/>
          <p:nvPr/>
        </p:nvSpPr>
        <p:spPr bwMode="auto">
          <a:xfrm>
            <a:off x="4528003" y="1990533"/>
            <a:ext cx="72005" cy="21942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85737858" name="TextBox 244819912"/>
          <p:cNvSpPr txBox="1"/>
          <p:nvPr/>
        </p:nvSpPr>
        <p:spPr bwMode="auto">
          <a:xfrm flipH="0" flipV="0">
            <a:off x="3598215" y="1582306"/>
            <a:ext cx="1924078" cy="38440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597"/>
              </a:spcBef>
              <a:buFontTx/>
              <a:buNone/>
              <a:defRPr/>
            </a:pPr>
            <a:r>
              <a:rPr lang="ru-RU" sz="1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Начальник отдела</a:t>
            </a:r>
            <a:endParaRPr sz="2000" b="1">
              <a:solidFill>
                <a:schemeClr val="tx1"/>
              </a:solidFill>
              <a:latin typeface="Arial"/>
              <a:cs typeface="Times New Roman"/>
            </a:endParaRPr>
          </a:p>
        </p:txBody>
      </p:sp>
      <p:sp>
        <p:nvSpPr>
          <p:cNvPr id="460609583" name="Номер слайда 11"/>
          <p:cNvSpPr>
            <a:spLocks noGrp="1"/>
          </p:cNvSpPr>
          <p:nvPr/>
        </p:nvSpPr>
        <p:spPr bwMode="auto">
          <a:xfrm>
            <a:off x="4467075" y="6489198"/>
            <a:ext cx="265871" cy="40466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7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5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83755375" name="Rectangle 3"/>
          <p:cNvSpPr>
            <a:spLocks noChangeArrowheads="1" noGrp="1"/>
          </p:cNvSpPr>
          <p:nvPr>
            <p:ph type="title" idx="4294967295"/>
          </p:nvPr>
        </p:nvSpPr>
        <p:spPr bwMode="auto">
          <a:xfrm>
            <a:off x="846747" y="138692"/>
            <a:ext cx="7772400" cy="54927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 sz="1600" b="1">
              <a:solidFill>
                <a:srgbClr val="2D2D8A"/>
              </a:solidFill>
              <a:latin typeface="Times New Roman"/>
              <a:cs typeface="Times New Roman"/>
            </a:endParaRPr>
          </a:p>
        </p:txBody>
      </p:sp>
      <p:sp>
        <p:nvSpPr>
          <p:cNvPr id="193338756" name="Line 2"/>
          <p:cNvSpPr>
            <a:spLocks noChangeShapeType="1"/>
          </p:cNvSpPr>
          <p:nvPr/>
        </p:nvSpPr>
        <p:spPr bwMode="auto">
          <a:xfrm flipH="0" flipV="1">
            <a:off x="21912" y="803610"/>
            <a:ext cx="9098291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squar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902705673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221" y="161802"/>
            <a:ext cx="465134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256230552" name="TextBox 244819912"/>
          <p:cNvSpPr txBox="1"/>
          <p:nvPr/>
        </p:nvSpPr>
        <p:spPr bwMode="auto">
          <a:xfrm flipH="0" flipV="0">
            <a:off x="2957241" y="1174078"/>
            <a:ext cx="3141522" cy="38440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596"/>
              </a:spcBef>
              <a:buFontTx/>
              <a:buNone/>
              <a:defRPr/>
            </a:pPr>
            <a:r>
              <a:rPr lang="ru-RU" sz="16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состоянию на 30.12.2025 г.</a:t>
            </a:r>
            <a:endParaRPr sz="2000" b="1">
              <a:solidFill>
                <a:schemeClr val="tx1"/>
              </a:solidFill>
              <a:latin typeface="Arial"/>
              <a:cs typeface="Times New Roman"/>
            </a:endParaRPr>
          </a:p>
        </p:txBody>
      </p:sp>
      <p:sp>
        <p:nvSpPr>
          <p:cNvPr id="1820651031" name="Скругленный прямоугольник 7"/>
          <p:cNvSpPr/>
          <p:nvPr/>
        </p:nvSpPr>
        <p:spPr bwMode="auto">
          <a:xfrm flipH="0" flipV="0">
            <a:off x="2443653" y="5362221"/>
            <a:ext cx="4312707" cy="93486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600" b="1">
                <a:solidFill>
                  <a:schemeClr val="tx1"/>
                </a:solidFill>
                <a:latin typeface="Times New Roman"/>
                <a:cs typeface="Times New Roman"/>
              </a:rPr>
              <a:t>Уволено - 2</a:t>
            </a:r>
            <a:endParaRPr sz="16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sz="1600" b="1">
                <a:solidFill>
                  <a:schemeClr val="tx1"/>
                </a:solidFill>
                <a:latin typeface="Times New Roman"/>
                <a:cs typeface="Times New Roman"/>
              </a:rPr>
              <a:t>Принято - 4</a:t>
            </a:r>
            <a:endParaRPr sz="16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1955541" name="Номер слайда 11"/>
          <p:cNvSpPr>
            <a:spLocks noGrp="1"/>
          </p:cNvSpPr>
          <p:nvPr/>
        </p:nvSpPr>
        <p:spPr bwMode="auto">
          <a:xfrm flipH="0" flipV="0">
            <a:off x="4392985" y="6489198"/>
            <a:ext cx="390488" cy="40466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7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6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41418563" name="Rectangle 3"/>
          <p:cNvSpPr>
            <a:spLocks noChangeArrowheads="1" noGrp="1"/>
          </p:cNvSpPr>
          <p:nvPr>
            <p:ph type="title" idx="4294967295"/>
          </p:nvPr>
        </p:nvSpPr>
        <p:spPr bwMode="auto">
          <a:xfrm>
            <a:off x="846747" y="138692"/>
            <a:ext cx="7772400" cy="54927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 sz="1600" b="1">
              <a:solidFill>
                <a:srgbClr val="2D2D8A"/>
              </a:solidFill>
              <a:latin typeface="Times New Roman"/>
              <a:cs typeface="Times New Roman"/>
            </a:endParaRPr>
          </a:p>
        </p:txBody>
      </p:sp>
      <p:sp>
        <p:nvSpPr>
          <p:cNvPr id="161920177" name="Line 2"/>
          <p:cNvSpPr>
            <a:spLocks noChangeShapeType="1"/>
          </p:cNvSpPr>
          <p:nvPr/>
        </p:nvSpPr>
        <p:spPr bwMode="auto">
          <a:xfrm flipH="0" flipV="1">
            <a:off x="21912" y="803610"/>
            <a:ext cx="9098291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squar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1212905073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221" y="161802"/>
            <a:ext cx="465134" cy="4905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3714577" name=""/>
          <p:cNvGraphicFramePr>
            <a:graphicFrameLocks xmlns:a="http://schemas.openxmlformats.org/drawingml/2006/main"/>
          </p:cNvGraphicFramePr>
          <p:nvPr/>
        </p:nvGraphicFramePr>
        <p:xfrm>
          <a:off x="1122552" y="1807984"/>
          <a:ext cx="3184009" cy="448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54713375" name=""/>
          <p:cNvGraphicFramePr>
            <a:graphicFrameLocks xmlns:a="http://schemas.openxmlformats.org/drawingml/2006/main"/>
          </p:cNvGraphicFramePr>
          <p:nvPr/>
        </p:nvGraphicFramePr>
        <p:xfrm>
          <a:off x="5032800" y="1807984"/>
          <a:ext cx="3184007" cy="448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28735887" name="Таблица 5"/>
          <p:cNvGraphicFramePr>
            <a:graphicFrameLocks xmlns:a="http://schemas.openxmlformats.org/drawingml/2006/main"/>
          </p:cNvGraphicFramePr>
          <p:nvPr/>
        </p:nvGraphicFramePr>
        <p:xfrm>
          <a:off x="683574" y="1014080"/>
          <a:ext cx="8199800" cy="92201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8187100"/>
              </a:tblGrid>
              <a:tr h="582239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результативность надзора </a:t>
                      </a:r>
                      <a:endParaRPr lang="ru-RU" sz="1800" b="1" i="0" u="none" strike="noStrike" cap="none" spc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нагрузка</a:t>
                      </a:r>
                      <a:r>
                        <a:rPr lang="ru-RU" sz="1800" b="1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инспектора </a:t>
                      </a:r>
                      <a:r>
                        <a:rPr lang="ru-RU" sz="1800" b="1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проверкам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81" y="272159"/>
            <a:ext cx="465137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>
            <a:spLocks noChangeArrowheads="1" noGrp="1"/>
          </p:cNvSpPr>
          <p:nvPr>
            <p:ph type="title" idx="4294967295"/>
          </p:nvPr>
        </p:nvSpPr>
        <p:spPr bwMode="auto">
          <a:xfrm>
            <a:off x="713459" y="216694"/>
            <a:ext cx="7772400" cy="5492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>
              <a:latin typeface="Times New Roman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402246" y="980728"/>
          <a:ext cx="8730799" cy="64008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8730799"/>
              </a:tblGrid>
              <a:tr h="43204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Наиболее распространенные нарушения обязательных требований </a:t>
                      </a:r>
                      <a:r>
                        <a:rPr lang="ru-RU" sz="1800" b="1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объектов капитального строительства в части строительного надзора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420202" y="1691363"/>
            <a:ext cx="8359631" cy="489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821" indent="-239821">
              <a:buAutoNum type="arabicPeriod"/>
              <a:defRPr/>
            </a:pPr>
            <a:r>
              <a:rPr sz="15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Выполнение строительно-монтажных работ (далее – СМР) </a:t>
            </a:r>
            <a:r>
              <a:rPr sz="15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отсутствии откорректированной проектной и рабочей документации, получившей положительное заключение государственной экспертизы, а также внесенных изменений по части 3.8 и 3.9 статьи 49 Градостроительного кодекса Российской Федерации (далее – ГрК РФ), утвержденной в установленном порядке;</a:t>
            </a:r>
            <a:endParaRPr sz="15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39821" indent="-239821">
              <a:buAutoNum type="arabicPeriod"/>
              <a:defRPr/>
            </a:pPr>
            <a:r>
              <a:rPr sz="15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Несвоевременное утверждение и направление проектной и рабочей документации в орган государственного строительного надзора;</a:t>
            </a:r>
            <a:endParaRPr sz="15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39821" indent="-239821">
              <a:buAutoNum type="arabicPeriod"/>
              <a:defRPr/>
            </a:pPr>
            <a:r>
              <a:rPr sz="15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Нарушение технологии производства СМР (технологической последовательности при монтаже строительных конструкций);</a:t>
            </a:r>
            <a:endParaRPr sz="15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39821" indent="-239821">
              <a:buAutoNum type="arabicPeriod"/>
              <a:defRPr/>
            </a:pPr>
            <a:r>
              <a:rPr sz="15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Низкий уровень осуществления строительного контроля со стороны застройщика и лица, осуществляющего строительство за соблюдением требований проектной и рабочей документации;</a:t>
            </a:r>
            <a:endParaRPr sz="15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39821" indent="-239821">
              <a:buAutoNum type="arabicPeriod"/>
              <a:defRPr/>
            </a:pPr>
            <a:r>
              <a:rPr sz="15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Производство последующих СМР до освидетельствования </a:t>
            </a:r>
            <a:r>
              <a:rPr sz="15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установленном порядке предыдущих видов скрытых работ с составлением соответствующих актов;</a:t>
            </a:r>
            <a:endParaRPr sz="15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39821" indent="-239821">
              <a:buAutoNum type="arabicPeriod"/>
              <a:defRPr/>
            </a:pPr>
            <a:r>
              <a:rPr sz="15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Несоответствие подготовленной исполнительной документации требованиям установленным приказом Минстроя России № 344/пр</a:t>
            </a:r>
            <a:r>
              <a:rPr sz="15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от 16.05.2023 г.;</a:t>
            </a:r>
            <a:endParaRPr sz="15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39821" indent="-239821">
              <a:buAutoNum type="arabicPeriod"/>
              <a:defRPr/>
            </a:pPr>
            <a:r>
              <a:rPr sz="15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Выполнение СМР при отсутствии полученного в установленном порядке разрешения                                </a:t>
            </a:r>
            <a:r>
              <a:rPr sz="15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строительство;</a:t>
            </a:r>
            <a:endParaRPr sz="15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39821" indent="-239821">
              <a:buAutoNum type="arabicPeriod"/>
              <a:defRPr/>
            </a:pPr>
            <a:r>
              <a:rPr sz="15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Выполнение СМР при отсутствии проектной документации, получившей положительное заключение государственной экспертизы;</a:t>
            </a:r>
            <a:endParaRPr sz="15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39821" indent="-239821">
              <a:buAutoNum type="arabicPeriod"/>
              <a:defRPr/>
            </a:pPr>
            <a:r>
              <a:rPr sz="15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Нарушения требований техники безопасности при производстве СМР, а также нарушения                                                                  при организации строительной площадки.</a:t>
            </a:r>
            <a:endParaRPr sz="15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98661923" name="Номер слайда 11"/>
          <p:cNvSpPr>
            <a:spLocks noGrp="1"/>
          </p:cNvSpPr>
          <p:nvPr/>
        </p:nvSpPr>
        <p:spPr bwMode="auto">
          <a:xfrm>
            <a:off x="4517604" y="6489201"/>
            <a:ext cx="265873" cy="404663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9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7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9790286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1974794263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80" y="272158"/>
            <a:ext cx="465136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694151055" name="Rectangle 3"/>
          <p:cNvSpPr>
            <a:spLocks noChangeArrowheads="1" noGrp="1"/>
          </p:cNvSpPr>
          <p:nvPr>
            <p:ph type="title" idx="4294967295"/>
          </p:nvPr>
        </p:nvSpPr>
        <p:spPr bwMode="auto">
          <a:xfrm>
            <a:off x="713458" y="216693"/>
            <a:ext cx="7772400" cy="54927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>
              <a:latin typeface="Times New Roman"/>
              <a:cs typeface="Times New Roman"/>
            </a:endParaRPr>
          </a:p>
        </p:txBody>
      </p:sp>
      <p:graphicFrame>
        <p:nvGraphicFramePr>
          <p:cNvPr id="1527479158" name="Таблица 5"/>
          <p:cNvGraphicFramePr>
            <a:graphicFrameLocks xmlns:a="http://schemas.openxmlformats.org/drawingml/2006/main"/>
          </p:cNvGraphicFramePr>
          <p:nvPr/>
        </p:nvGraphicFramePr>
        <p:xfrm>
          <a:off x="411729" y="2037137"/>
          <a:ext cx="8743498" cy="95249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8730798"/>
              </a:tblGrid>
              <a:tr h="432048">
                <a:tc>
                  <a:txBody>
                    <a:bodyPr/>
                    <a:p>
                      <a:pPr algn="ctr">
                        <a:defRPr/>
                      </a:pPr>
                      <a:endParaRPr lang="ru-RU" sz="18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Наиболее распространенные нарушения обязательных требований, предъявляемых к саморегулируемым организациям (СРО) и их деятельности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18581267" name="Прямоугольник 1"/>
          <p:cNvSpPr/>
          <p:nvPr/>
        </p:nvSpPr>
        <p:spPr bwMode="auto">
          <a:xfrm>
            <a:off x="626815" y="3166474"/>
            <a:ext cx="8320390" cy="1737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3879" indent="-283879">
              <a:buAutoNum type="arabicPeriod"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Грубое нарушение требований по формированию и размещению компенсационных фондов в установленном порядке;</a:t>
            </a:r>
            <a:endParaRPr sz="2200"/>
          </a:p>
          <a:p>
            <a:pPr marL="283879" indent="-283879">
              <a:buAutoNum type="arabicPeriod"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Нарушение требований к раскрытию информации</a:t>
            </a:r>
            <a:r>
              <a:rPr sz="14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официальном сайте СРО  в сети «Интернет»;</a:t>
            </a:r>
            <a:endParaRPr sz="2200"/>
          </a:p>
          <a:p>
            <a:pPr marL="283879" indent="-283879">
              <a:buAutoNum type="arabicPeriod"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Нарушения требований к членству, отсутствие контроля за членами СРО;</a:t>
            </a:r>
            <a:endParaRPr sz="2200"/>
          </a:p>
          <a:p>
            <a:pPr marL="283879" indent="-283879" algn="just">
              <a:buAutoNum type="arabicPeriod"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Нарушения при ведении Единого реестра членов СРО.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31710168" name="Номер слайда 11"/>
          <p:cNvSpPr>
            <a:spLocks noGrp="1"/>
          </p:cNvSpPr>
          <p:nvPr/>
        </p:nvSpPr>
        <p:spPr bwMode="auto">
          <a:xfrm>
            <a:off x="4517604" y="6489201"/>
            <a:ext cx="265873" cy="404663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9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8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0698656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695261265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78" y="272156"/>
            <a:ext cx="465134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469039147" name="Rectangle 3"/>
          <p:cNvSpPr>
            <a:spLocks noChangeArrowheads="1" noGrp="1"/>
          </p:cNvSpPr>
          <p:nvPr>
            <p:ph type="title" idx="4294967295"/>
          </p:nvPr>
        </p:nvSpPr>
        <p:spPr bwMode="auto">
          <a:xfrm>
            <a:off x="713457" y="216693"/>
            <a:ext cx="7772400" cy="54927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технологическому и атомному надзору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996547170" name="Номер слайда 11"/>
          <p:cNvSpPr>
            <a:spLocks noGrp="1"/>
          </p:cNvSpPr>
          <p:nvPr/>
        </p:nvSpPr>
        <p:spPr bwMode="auto">
          <a:xfrm>
            <a:off x="4439062" y="6498018"/>
            <a:ext cx="265871" cy="40466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defPPr>
              <a:defRPr lang="ru-RU"/>
            </a:defPPr>
            <a:lvl1pPr marL="0" algn="r" defTabSz="914400">
              <a:defRPr sz="14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indent="-228600" algn="l" defTabSz="914400"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597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9</a:t>
            </a:r>
            <a:endParaRPr>
              <a:latin typeface="Times New Roman"/>
              <a:cs typeface="Times New Roman"/>
            </a:endParaRPr>
          </a:p>
        </p:txBody>
      </p:sp>
      <p:graphicFrame>
        <p:nvGraphicFramePr>
          <p:cNvPr id="312834361" name="Таблица 5"/>
          <p:cNvGraphicFramePr>
            <a:graphicFrameLocks xmlns:a="http://schemas.openxmlformats.org/drawingml/2006/main"/>
          </p:cNvGraphicFramePr>
          <p:nvPr/>
        </p:nvGraphicFramePr>
        <p:xfrm>
          <a:off x="305655" y="962082"/>
          <a:ext cx="8588003" cy="67817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8575302"/>
              </a:tblGrid>
              <a:tr h="43204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конец 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г.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 надзором находятся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344 </a:t>
                      </a:r>
                      <a:r>
                        <a:rPr sz="18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объекта капитального строительства. </a:t>
                      </a:r>
                      <a:r>
                        <a:rPr sz="1800" b="0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Выданы заключения о соответствии по объектам</a:t>
                      </a:r>
                      <a:r>
                        <a:rPr sz="1800" b="0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sz="1800" b="0" i="0" u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060874662" name="Таблица 5"/>
          <p:cNvGraphicFramePr>
            <a:graphicFrameLocks xmlns:a="http://schemas.openxmlformats.org/drawingml/2006/main"/>
          </p:cNvGraphicFramePr>
          <p:nvPr/>
        </p:nvGraphicFramePr>
        <p:xfrm>
          <a:off x="83967" y="1578524"/>
          <a:ext cx="8976063" cy="159257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8963363"/>
              </a:tblGrid>
              <a:tr h="43204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«Автомобильная дорога М-11 «Нева» Москва - Санкт-Петербург. Строительство скоростной автомобильной дороги Москва - Санкт-Петербург на участке км 58 - км 684 (с последующей эксплуатацией на платной основе) 6 этап км 334 - км 543. Строительство транспортной развязки на км 385 автомобильной дороги М-11 «Нева» Москва - Санкт-Петербург». </a:t>
                      </a:r>
                      <a:endParaRPr sz="1600" b="1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sz="1600" b="1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этап. Основные объекты строительства», расположенный по адресу: Тверская область, Бологовский муниципальный округ</a:t>
                      </a:r>
                      <a:endParaRPr sz="1600" b="1"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80201681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05654" y="3193547"/>
            <a:ext cx="4164679" cy="3120255"/>
          </a:xfrm>
          <a:prstGeom prst="rect">
            <a:avLst/>
          </a:prstGeom>
        </p:spPr>
      </p:pic>
      <p:pic>
        <p:nvPicPr>
          <p:cNvPr id="175258074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704933" y="3193547"/>
            <a:ext cx="4160341" cy="3120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0</Words>
  <Application>Р7-Офис/2024.4.1.625</Application>
  <DocSecurity>0</DocSecurity>
  <PresentationFormat>Экран (4:3)</PresentationFormat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Manager/>
  <Company>ГГТН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subject/>
  <dc:creator>Копылов</dc:creator>
  <cp:keywords/>
  <dc:description/>
  <dc:identifier/>
  <dc:language/>
  <cp:lastModifiedBy/>
  <cp:revision>3101</cp:revision>
  <dcterms:created xsi:type="dcterms:W3CDTF">2000-02-02T11:29:10Z</dcterms:created>
  <dcterms:modified xsi:type="dcterms:W3CDTF">2026-01-20T07:34:31Z</dcterms:modified>
  <cp:category/>
  <cp:contentStatus/>
  <cp:version/>
</cp:coreProperties>
</file>